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4" r:id="rId2"/>
    <p:sldId id="523" r:id="rId3"/>
    <p:sldId id="497" r:id="rId4"/>
    <p:sldId id="538" r:id="rId5"/>
    <p:sldId id="534" r:id="rId6"/>
    <p:sldId id="501" r:id="rId7"/>
    <p:sldId id="520" r:id="rId8"/>
    <p:sldId id="531" r:id="rId9"/>
    <p:sldId id="532" r:id="rId10"/>
    <p:sldId id="507" r:id="rId11"/>
    <p:sldId id="524" r:id="rId12"/>
    <p:sldId id="508" r:id="rId13"/>
    <p:sldId id="509" r:id="rId14"/>
    <p:sldId id="535" r:id="rId15"/>
    <p:sldId id="536" r:id="rId16"/>
    <p:sldId id="537" r:id="rId17"/>
    <p:sldId id="540" r:id="rId18"/>
    <p:sldId id="541" r:id="rId19"/>
  </p:sldIdLst>
  <p:sldSz cx="9144000" cy="5143500" type="screen16x9"/>
  <p:notesSz cx="6797675" cy="9856788"/>
  <p:custDataLst>
    <p:tags r:id="rId22"/>
  </p:custDataLst>
  <p:defaultTextStyle>
    <a:defPPr>
      <a:defRPr lang="zh-CN"/>
    </a:defPPr>
    <a:lvl1pPr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1pPr>
    <a:lvl2pPr marL="171450" indent="2857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2pPr>
    <a:lvl3pPr marL="342900" indent="5715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3pPr>
    <a:lvl4pPr marL="514350" indent="8572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4pPr>
    <a:lvl5pPr marL="685800" indent="11430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_Santini" initials="F" lastIdx="1" clrIdx="0">
    <p:extLst>
      <p:ext uri="{19B8F6BF-5375-455C-9EA6-DF929625EA0E}">
        <p15:presenceInfo xmlns:p15="http://schemas.microsoft.com/office/powerpoint/2012/main" userId="S-1-5-21-96100794-1716931422-620655208-14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D9"/>
    <a:srgbClr val="ED7D31"/>
    <a:srgbClr val="FF0000"/>
    <a:srgbClr val="2E80BF"/>
    <a:srgbClr val="FFFFFF"/>
    <a:srgbClr val="F2F1ED"/>
    <a:srgbClr val="663300"/>
    <a:srgbClr val="2A497E"/>
    <a:srgbClr val="999999"/>
    <a:srgbClr val="1E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255" autoAdjust="0"/>
  </p:normalViewPr>
  <p:slideViewPr>
    <p:cSldViewPr>
      <p:cViewPr varScale="1">
        <p:scale>
          <a:sx n="88" d="100"/>
          <a:sy n="88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4551"/>
          </a:xfrm>
          <a:prstGeom prst="rect">
            <a:avLst/>
          </a:prstGeom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eaLnBrk="1">
              <a:defRPr sz="11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4551"/>
          </a:xfrm>
          <a:prstGeom prst="rect">
            <a:avLst/>
          </a:prstGeom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algn="r" eaLnBrk="1">
              <a:defRPr sz="1100" smtClean="0"/>
            </a:lvl1pPr>
          </a:lstStyle>
          <a:p>
            <a:pPr>
              <a:defRPr/>
            </a:pPr>
            <a:fld id="{DA8FD57B-DCF0-4C69-9A25-29B73D0613B0}" type="datetimeFigureOut">
              <a:rPr lang="zh-CN" altLang="it-IT"/>
              <a:pPr>
                <a:defRPr/>
              </a:pPr>
              <a:t>2016/4/7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62240"/>
            <a:ext cx="2945659" cy="494550"/>
          </a:xfrm>
          <a:prstGeom prst="rect">
            <a:avLst/>
          </a:prstGeom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eaLnBrk="1">
              <a:defRPr sz="11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6" y="9362240"/>
            <a:ext cx="2945659" cy="494550"/>
          </a:xfrm>
          <a:prstGeom prst="rect">
            <a:avLst/>
          </a:prstGeom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algn="r" eaLnBrk="1">
              <a:defRPr sz="1100" smtClean="0"/>
            </a:lvl1pPr>
          </a:lstStyle>
          <a:p>
            <a:pPr>
              <a:defRPr/>
            </a:pPr>
            <a:fld id="{180FEAEB-0861-461B-81F9-3364EEBE90D7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439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2713" y="738188"/>
            <a:ext cx="65722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681975"/>
            <a:ext cx="4984962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zh-CN" altLang="zh-CN" noProof="0" smtClean="0">
                <a:sym typeface="Avenir" charset="0"/>
              </a:rPr>
              <a:t>Second level</a:t>
            </a:r>
          </a:p>
          <a:p>
            <a:pPr lvl="2"/>
            <a:r>
              <a:rPr lang="zh-CN" altLang="zh-CN" noProof="0" smtClean="0">
                <a:sym typeface="Avenir" charset="0"/>
              </a:rPr>
              <a:t>Third level</a:t>
            </a:r>
          </a:p>
          <a:p>
            <a:pPr lvl="3"/>
            <a:r>
              <a:rPr lang="zh-CN" altLang="zh-CN" noProof="0" smtClean="0">
                <a:sym typeface="Avenir" charset="0"/>
              </a:rPr>
              <a:t>Fourth level</a:t>
            </a:r>
          </a:p>
          <a:p>
            <a:pPr lvl="4"/>
            <a:r>
              <a:rPr lang="zh-CN" altLang="zh-CN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353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MS PGothic" panose="020B0600070205080204" pitchFamily="34" charset="-128"/>
        <a:cs typeface="Avenir" charset="0"/>
        <a:sym typeface="Avenir" charset="0"/>
      </a:defRPr>
    </a:lvl1pPr>
    <a:lvl2pPr marL="1714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3429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5143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6858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48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9167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8352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548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11265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62442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44448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8082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41079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107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4088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6335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29323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8583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2140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8710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5D17-7FE6-4B50-BABC-525F9F5D22C8}" type="datetime1">
              <a:rPr lang="en-US" altLang="zh-CN"/>
              <a:pPr>
                <a:defRPr/>
              </a:pPr>
              <a:t>4/7/2016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327D-1581-4F2E-A9BB-D81D2D18112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5382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6502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59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429754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9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78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661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8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9592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324234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111913" y="2704389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69480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057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73058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73058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4"/>
          </p:nvPr>
        </p:nvSpPr>
        <p:spPr>
          <a:xfrm>
            <a:off x="2987824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5"/>
          </p:nvPr>
        </p:nvSpPr>
        <p:spPr>
          <a:xfrm>
            <a:off x="2987825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6"/>
          </p:nvPr>
        </p:nvSpPr>
        <p:spPr>
          <a:xfrm>
            <a:off x="2987825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469441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8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1026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7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460791" y="0"/>
            <a:ext cx="6260935" cy="5312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845 w 10000"/>
              <a:gd name="connsiteY3" fmla="*/ 9650 h 10000"/>
              <a:gd name="connsiteX4" fmla="*/ 0 w 10000"/>
              <a:gd name="connsiteY4" fmla="*/ 0 h 10000"/>
              <a:gd name="connsiteX0" fmla="*/ 0 w 10024"/>
              <a:gd name="connsiteY0" fmla="*/ 0 h 10000"/>
              <a:gd name="connsiteX1" fmla="*/ 10024 w 10024"/>
              <a:gd name="connsiteY1" fmla="*/ 0 h 10000"/>
              <a:gd name="connsiteX2" fmla="*/ 8024 w 10024"/>
              <a:gd name="connsiteY2" fmla="*/ 10000 h 10000"/>
              <a:gd name="connsiteX3" fmla="*/ 869 w 10024"/>
              <a:gd name="connsiteY3" fmla="*/ 9650 h 10000"/>
              <a:gd name="connsiteX4" fmla="*/ 0 w 10024"/>
              <a:gd name="connsiteY4" fmla="*/ 0 h 10000"/>
              <a:gd name="connsiteX0" fmla="*/ 0 w 10024"/>
              <a:gd name="connsiteY0" fmla="*/ 0 h 9650"/>
              <a:gd name="connsiteX1" fmla="*/ 10024 w 10024"/>
              <a:gd name="connsiteY1" fmla="*/ 0 h 9650"/>
              <a:gd name="connsiteX2" fmla="*/ 9281 w 10024"/>
              <a:gd name="connsiteY2" fmla="*/ 9387 h 9650"/>
              <a:gd name="connsiteX3" fmla="*/ 869 w 10024"/>
              <a:gd name="connsiteY3" fmla="*/ 9650 h 9650"/>
              <a:gd name="connsiteX4" fmla="*/ 0 w 10024"/>
              <a:gd name="connsiteY4" fmla="*/ 0 h 9650"/>
              <a:gd name="connsiteX0" fmla="*/ 0 w 10086"/>
              <a:gd name="connsiteY0" fmla="*/ 0 h 10000"/>
              <a:gd name="connsiteX1" fmla="*/ 10086 w 10086"/>
              <a:gd name="connsiteY1" fmla="*/ 0 h 10000"/>
              <a:gd name="connsiteX2" fmla="*/ 9259 w 10086"/>
              <a:gd name="connsiteY2" fmla="*/ 9727 h 10000"/>
              <a:gd name="connsiteX3" fmla="*/ 867 w 10086"/>
              <a:gd name="connsiteY3" fmla="*/ 10000 h 10000"/>
              <a:gd name="connsiteX4" fmla="*/ 0 w 10086"/>
              <a:gd name="connsiteY4" fmla="*/ 0 h 10000"/>
              <a:gd name="connsiteX0" fmla="*/ 0 w 10086"/>
              <a:gd name="connsiteY0" fmla="*/ 0 h 9909"/>
              <a:gd name="connsiteX1" fmla="*/ 10086 w 10086"/>
              <a:gd name="connsiteY1" fmla="*/ 0 h 9909"/>
              <a:gd name="connsiteX2" fmla="*/ 9259 w 10086"/>
              <a:gd name="connsiteY2" fmla="*/ 9727 h 9909"/>
              <a:gd name="connsiteX3" fmla="*/ 867 w 10086"/>
              <a:gd name="connsiteY3" fmla="*/ 9909 h 9909"/>
              <a:gd name="connsiteX4" fmla="*/ 0 w 10086"/>
              <a:gd name="connsiteY4" fmla="*/ 0 h 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9909">
                <a:moveTo>
                  <a:pt x="0" y="0"/>
                </a:moveTo>
                <a:lnTo>
                  <a:pt x="10086" y="0"/>
                </a:lnTo>
                <a:cubicBezTo>
                  <a:pt x="9839" y="3242"/>
                  <a:pt x="9506" y="6485"/>
                  <a:pt x="9259" y="9727"/>
                </a:cubicBezTo>
                <a:lnTo>
                  <a:pt x="867" y="9909"/>
                </a:lnTo>
                <a:cubicBezTo>
                  <a:pt x="586" y="6575"/>
                  <a:pt x="281" y="3334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338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4735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9022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533793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75905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07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1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202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16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52667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45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 hidden="1"/>
          <p:cNvSpPr/>
          <p:nvPr userDrawn="1"/>
        </p:nvSpPr>
        <p:spPr>
          <a:xfrm rot="10800000">
            <a:off x="2790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F2EFE8">
                  <a:alpha val="80000"/>
                </a:srgbClr>
              </a:gs>
              <a:gs pos="50000">
                <a:srgbClr val="F9F6F1"/>
              </a:gs>
              <a:gs pos="100000">
                <a:srgbClr val="FEFEF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endParaRPr lang="zh-CN" alt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6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1106488"/>
            <a:ext cx="9144000" cy="30241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6147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6832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16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7229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22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06074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84263"/>
            <a:ext cx="9144000" cy="242411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1810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338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656666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2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764957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875464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4" name="图片占位符 4"/>
          <p:cNvSpPr>
            <a:spLocks noGrp="1"/>
          </p:cNvSpPr>
          <p:nvPr>
            <p:ph type="pic" sz="quarter" idx="13"/>
          </p:nvPr>
        </p:nvSpPr>
        <p:spPr>
          <a:xfrm>
            <a:off x="539751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4796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1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691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995376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658428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493567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764372-242F-458B-8350-673CB2480595}" type="datetime1">
              <a:rPr lang="en-US" altLang="zh-CN"/>
              <a:pPr>
                <a:defRPr/>
              </a:pPr>
              <a:t>4/7/2016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defRPr sz="900">
                <a:solidFill>
                  <a:srgbClr val="898989"/>
                </a:solidFill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EE3ABB-4D72-404F-ADC1-78D5B3984EBA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宋体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26.jpeg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51456"/>
              </p:ext>
            </p:extLst>
          </p:nvPr>
        </p:nvGraphicFramePr>
        <p:xfrm>
          <a:off x="755576" y="2787774"/>
          <a:ext cx="8136904" cy="28733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136904"/>
              </a:tblGrid>
              <a:tr h="287337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Presidente Alberto</a:t>
                      </a:r>
                      <a:r>
                        <a:rPr lang="it-IT" sz="1600" baseline="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 Ribolla – Novara 8 aprile 2016</a:t>
                      </a:r>
                      <a:endParaRPr lang="it-IT" sz="1600" dirty="0">
                        <a:solidFill>
                          <a:srgbClr val="2E80BF"/>
                        </a:solidFill>
                        <a:latin typeface="Futura Std Medium"/>
                        <a:cs typeface="Futura Std Medium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43600"/>
              </p:ext>
            </p:extLst>
          </p:nvPr>
        </p:nvGraphicFramePr>
        <p:xfrm>
          <a:off x="611560" y="1844567"/>
          <a:ext cx="8208912" cy="134460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208912"/>
              </a:tblGrid>
              <a:tr h="1344607">
                <a:tc>
                  <a:txBody>
                    <a:bodyPr/>
                    <a:lstStyle/>
                    <a:p>
                      <a:pPr algn="l"/>
                      <a:r>
                        <a:rPr lang="it-IT" sz="2800" b="1" i="1" baseline="0" dirty="0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Stati generali logistica Nord Ovest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0" name="Immagine 20" descr="pittogrammi-territori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22" y="3236686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magine 21" descr="pittogrammi-istruzion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4" y="323509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Immagine 23" descr="pittogrammi-politica industrial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6" y="3189174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Immagine 24" descr="pittogrammi-comunicazion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82" y="3230336"/>
            <a:ext cx="511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Immagine 25" descr="stel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51250"/>
            <a:ext cx="19446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9386"/>
            <a:ext cx="1447867" cy="993482"/>
          </a:xfrm>
          <a:prstGeom prst="rect">
            <a:avLst/>
          </a:prstGeom>
          <a:noFill/>
        </p:spPr>
      </p:pic>
      <p:pic>
        <p:nvPicPr>
          <p:cNvPr id="11" name="Immagin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5486"/>
            <a:ext cx="1368152" cy="1008112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607"/>
            <a:ext cx="1440160" cy="961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745138" y="843558"/>
            <a:ext cx="76495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50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IL MANIFESTO PER UNA MOBILITA’ INTEGRATA E SOSTENIBILE 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DELLA MACROREGIONE ALPINA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1" y="1046075"/>
            <a:ext cx="1527810" cy="60325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9097"/>
            <a:ext cx="1485900" cy="497205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8" y="994321"/>
            <a:ext cx="1038225" cy="706755"/>
          </a:xfrm>
          <a:prstGeom prst="rect">
            <a:avLst/>
          </a:prstGeom>
          <a:noFill/>
        </p:spPr>
      </p:pic>
      <p:pic>
        <p:nvPicPr>
          <p:cNvPr id="15" name="Immagin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24" y="1015911"/>
            <a:ext cx="1052195" cy="685165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1" y="2007124"/>
            <a:ext cx="2000250" cy="374650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57" y="1951554"/>
            <a:ext cx="1106170" cy="682625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14751"/>
          <a:stretch/>
        </p:blipFill>
        <p:spPr bwMode="auto">
          <a:xfrm>
            <a:off x="4846353" y="1951554"/>
            <a:ext cx="922655" cy="65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magin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33" y="1969968"/>
            <a:ext cx="1046480" cy="6457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755" y="326808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Futura Std Book" panose="020B0502020204020303" pitchFamily="34" charset="0"/>
              </a:rPr>
              <a:t>Con l’adesione di</a:t>
            </a:r>
            <a:endParaRPr lang="it-IT" sz="1600" dirty="0">
              <a:latin typeface="Futura Std Book" panose="020B0502020204020303" pitchFamily="34" charset="0"/>
            </a:endParaRPr>
          </a:p>
        </p:txBody>
      </p:sp>
      <p:pic>
        <p:nvPicPr>
          <p:cNvPr id="22" name="Immagine 21" descr="C:\Users\s_maimone\AppData\Local\Microsoft\Windows\Temporary Internet Files\Content.Word\!cid_B9B8149A-F854-4A73-9B2F-A76433916D59@fastwebnet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45" y="3872806"/>
            <a:ext cx="155257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42" y="3767226"/>
            <a:ext cx="1419225" cy="5334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 rot="1251390">
            <a:off x="6333696" y="3194488"/>
            <a:ext cx="22056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Documento aperto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78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8518" y="53091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AREA INTERCONNESSA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43730" y="843558"/>
            <a:ext cx="7919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Per sviluppare le proprie potenzialità la Macroregione Alpina non può prescindere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sistemi di traporto rapidi, efficienti e competitivi</a:t>
            </a:r>
            <a:r>
              <a:rPr lang="it-IT" b="1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12" name="Segnaposto contenuto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9"/>
            <a:ext cx="2376264" cy="20162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67" y="1923678"/>
            <a:ext cx="2316190" cy="201622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2" y="1923679"/>
            <a:ext cx="2315545" cy="20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251519" y="223490"/>
            <a:ext cx="4676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8518" y="53091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COMPLETARE IL SISTEMA DEI CORRIDOI EUROPEI E DEI VALICHI ALPINI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19" y="699542"/>
            <a:ext cx="4676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6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dei 9 corridoi europei TEN-T interessano la Macroregione Alpina.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4 interessano il Nord 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2 il Nord Ovest 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Garantire una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migliore accessibilità all’Europa significa realizzare le tratte delle reti TEN-T della macroregione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alpina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Ruolo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indispensabile per potenziare i collegamenti tra le aree più avanzate e dinamiche del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continente.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8291" r="31579" b="6516"/>
          <a:stretch/>
        </p:blipFill>
        <p:spPr>
          <a:xfrm>
            <a:off x="5079770" y="1026550"/>
            <a:ext cx="3964526" cy="29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333468" y="237757"/>
            <a:ext cx="4676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146755" y="72431"/>
            <a:ext cx="94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SVILUPPARE I PORTI DEL NORD ITALIA PER ACCEDERE ALLA MACROREGIONE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09620" y="886083"/>
            <a:ext cx="495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ttualmente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porti del nord Europa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da soli gestiscono un quinto di tutte le merci che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arrivano via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mare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,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spesso la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destinazione finale sono proprio le aree produttive e di consumo della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Macroregione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alpina. 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porti dell’Alto Adriatico e dell’Alto Tirreno devono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diventare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le porte di accesso “in” e “out” per le merci della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Macroregione alpina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" y="2048559"/>
            <a:ext cx="3676153" cy="13127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" y="621516"/>
            <a:ext cx="3676153" cy="1504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" y="3361354"/>
            <a:ext cx="3707297" cy="15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251519" y="223490"/>
            <a:ext cx="4676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8313" y="202372"/>
            <a:ext cx="81946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SVILUPPARE IL SISTEMA AEROPORTUALE DEL NORD ITALIA PER FAVORIRE L‘ATTRATTIVITA’ DEI TERRITORI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10" name="CasellaDiTesto 56"/>
          <p:cNvSpPr txBox="1">
            <a:spLocks noChangeArrowheads="1"/>
          </p:cNvSpPr>
          <p:nvPr/>
        </p:nvSpPr>
        <p:spPr bwMode="auto">
          <a:xfrm>
            <a:off x="273291" y="987877"/>
            <a:ext cx="537882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endParaRPr lang="it-IT" b="1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Tutte le aree più avanzate d’Europa hanno un aeroporto tra i primi 10.</a:t>
            </a:r>
          </a:p>
          <a:p>
            <a:pPr algn="just"/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Nessun </a:t>
            </a:r>
            <a:r>
              <a:rPr lang="it-IT" dirty="0">
                <a:solidFill>
                  <a:srgbClr val="2A497E"/>
                </a:solidFill>
                <a:latin typeface="Futura Std Book" panose="020B0502020204020303" pitchFamily="34" charset="0"/>
              </a:rPr>
              <a:t>scalo del Nord Italia tra i primi 10 aeroporti 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d’Europa.</a:t>
            </a:r>
          </a:p>
          <a:p>
            <a:pPr algn="just"/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Collegare gli scali aeroportuali alle reti ad alta velocità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per consentire il rapido spostamento di persone e merci verso le aree urbane.</a:t>
            </a:r>
            <a:endParaRPr lang="it-IT" dirty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8096"/>
            <a:ext cx="3240360" cy="26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8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3291" y="202372"/>
            <a:ext cx="876320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REALIZZARE UN PROGRAMMA SPECIFICODI MOBILITA’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PER LE AREE METROPOLITANE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3251995" cy="3058859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64905" y="1229858"/>
            <a:ext cx="5471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competizione globale nel mondo è sempre più fra grandi aree metropolitane, nodo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relazioni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che devono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essere efficienti a livello di connessioni globali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Nella Smart City risiede la visione di territorio come “sistema di sistemi”,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un luogo in cui si intersecano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globale e locale e che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 definisce grazie alle forme di specializzazione e di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interconnessione.</a:t>
            </a:r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5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8313" y="21315"/>
            <a:ext cx="81946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SVILUPPARE SERVIZI EFFICIENTI E DI QUALITA’ PER LA MOBILITA’ DI PERSONE E MERCI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9" name="CasellaDiTesto 56"/>
          <p:cNvSpPr txBox="1">
            <a:spLocks noChangeArrowheads="1"/>
          </p:cNvSpPr>
          <p:nvPr/>
        </p:nvSpPr>
        <p:spPr bwMode="auto">
          <a:xfrm>
            <a:off x="122703" y="833457"/>
            <a:ext cx="53854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Occorre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rendere i trasporti più efficienti e favorire il riequilibrio modale,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migliorando la logistica e favorendo abitudini di viaggio più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intelligenti.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 devono utilizzare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 meglio le moderne tecnologie e le telecomunicazioni e vanno promosse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soluzioni tecnologiche per la mobilità che consentano l’uso ottimale e integrato delle diverse modalità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trasporto.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2798"/>
            <a:ext cx="3491880" cy="36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95486"/>
            <a:ext cx="81946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IL RUOLO DEL SISTEMA CONFINDUSTRIA DEL NORD OVEST </a:t>
            </a: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1763688" y="717091"/>
            <a:ext cx="5961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Dopo avere individuato le priorità d’azione dobbiamo…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75050" y="1923678"/>
            <a:ext cx="4608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2A497E"/>
                </a:solidFill>
                <a:latin typeface="Futura Std Book" charset="0"/>
              </a:rPr>
              <a:t>Far emergere nuove </a:t>
            </a:r>
            <a:r>
              <a:rPr lang="it-IT" sz="2000" b="1" dirty="0">
                <a:solidFill>
                  <a:srgbClr val="2A497E"/>
                </a:solidFill>
                <a:latin typeface="Futura Std Book" charset="0"/>
              </a:rPr>
              <a:t>p</a:t>
            </a:r>
            <a:r>
              <a:rPr lang="it-IT" sz="2000" b="1" dirty="0" smtClean="0">
                <a:solidFill>
                  <a:srgbClr val="2A497E"/>
                </a:solidFill>
                <a:latin typeface="Futura Std Book" charset="0"/>
              </a:rPr>
              <a:t>rogettualità </a:t>
            </a:r>
            <a:r>
              <a:rPr lang="it-IT" sz="2000" b="1" dirty="0">
                <a:solidFill>
                  <a:srgbClr val="2A497E"/>
                </a:solidFill>
                <a:latin typeface="Futura Std Book" charset="0"/>
              </a:rPr>
              <a:t>per lo sviluppo </a:t>
            </a:r>
            <a:r>
              <a:rPr lang="it-IT" sz="2000" b="1" dirty="0" smtClean="0">
                <a:solidFill>
                  <a:srgbClr val="2A497E"/>
                </a:solidFill>
                <a:latin typeface="Futura Std Book" charset="0"/>
              </a:rPr>
              <a:t>della mobilità e delle </a:t>
            </a:r>
            <a:r>
              <a:rPr lang="it-IT" sz="2000" b="1" dirty="0">
                <a:solidFill>
                  <a:srgbClr val="2A497E"/>
                </a:solidFill>
                <a:latin typeface="Futura Std Book" charset="0"/>
              </a:rPr>
              <a:t>catene del </a:t>
            </a:r>
            <a:r>
              <a:rPr lang="it-IT" sz="2000" b="1" dirty="0" smtClean="0">
                <a:solidFill>
                  <a:srgbClr val="2A497E"/>
                </a:solidFill>
                <a:latin typeface="Futura Std Book" charset="0"/>
              </a:rPr>
              <a:t>valore.</a:t>
            </a:r>
            <a:r>
              <a:rPr lang="it-IT" sz="2000" dirty="0" smtClean="0">
                <a:solidFill>
                  <a:srgbClr val="BFBFBF"/>
                </a:solidFill>
                <a:latin typeface="Futura Std Book Oblique" charset="0"/>
              </a:rPr>
              <a:t>.</a:t>
            </a: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  <a:p>
            <a:pPr algn="just"/>
            <a:endParaRPr lang="it-IT" sz="1600" b="1" dirty="0" smtClean="0">
              <a:solidFill>
                <a:srgbClr val="2A497E"/>
              </a:solidFill>
              <a:latin typeface="Futura Std Book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BFBFBF"/>
              </a:solidFill>
              <a:latin typeface="Futura Std Book Oblique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BFBFBF"/>
              </a:solidFill>
              <a:latin typeface="Futura Std Book Oblique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8" y="1635646"/>
            <a:ext cx="244355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755576" y="2990819"/>
            <a:ext cx="18716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Scelte strategiche precise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500685" y="2970424"/>
            <a:ext cx="20777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Politiche e iniziative integrate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6090759" y="2970424"/>
            <a:ext cx="21017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Coinvolgimento degli stakeholder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4" y="1131591"/>
            <a:ext cx="1654354" cy="1603071"/>
          </a:xfrm>
        </p:spPr>
      </p:pic>
      <p:pic>
        <p:nvPicPr>
          <p:cNvPr id="21" name="Segnaposto immagine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36" y="1156193"/>
            <a:ext cx="1892339" cy="1663383"/>
          </a:xfrm>
        </p:spPr>
      </p:pic>
      <p:sp>
        <p:nvSpPr>
          <p:cNvPr id="3" name="Rettangolo 2"/>
          <p:cNvSpPr/>
          <p:nvPr/>
        </p:nvSpPr>
        <p:spPr>
          <a:xfrm>
            <a:off x="975183" y="19548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COSA CI ASPETTIAMO DALLE NOSTRE REGIONI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8"/>
          <a:stretch>
            <a:fillRect/>
          </a:stretch>
        </p:blipFill>
        <p:spPr>
          <a:xfrm>
            <a:off x="3500685" y="1131591"/>
            <a:ext cx="1935411" cy="1699462"/>
          </a:xfrm>
        </p:spPr>
      </p:pic>
    </p:spTree>
    <p:extLst>
      <p:ext uri="{BB962C8B-B14F-4D97-AF65-F5344CB8AC3E}">
        <p14:creationId xmlns:p14="http://schemas.microsoft.com/office/powerpoint/2010/main" val="14218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4633" y="182895"/>
            <a:ext cx="870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EUROPA IL NOSTRO PLAYGROUND MA SE GUARDIAMO IL MONDO…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b="10800"/>
          <a:stretch/>
        </p:blipFill>
        <p:spPr>
          <a:xfrm>
            <a:off x="529016" y="1266046"/>
            <a:ext cx="8507480" cy="33932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27884" y="442080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defRPr>
            </a:lvl1pPr>
          </a:lstStyle>
          <a:p>
            <a:r>
              <a:rPr lang="it-IT" b="1" dirty="0"/>
              <a:t>Fonte: </a:t>
            </a:r>
            <a:r>
              <a:rPr lang="it-IT" b="1" dirty="0" err="1"/>
              <a:t>Eurostat</a:t>
            </a:r>
            <a:r>
              <a:rPr lang="it-IT" b="1" dirty="0"/>
              <a:t> e ONU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52486" y="736893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Evoluzione % PIL nelle aree mondiali</a:t>
            </a:r>
          </a:p>
        </p:txBody>
      </p:sp>
    </p:spTree>
    <p:extLst>
      <p:ext uri="{BB962C8B-B14F-4D97-AF65-F5344CB8AC3E}">
        <p14:creationId xmlns:p14="http://schemas.microsoft.com/office/powerpoint/2010/main" val="96050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3995937" y="864860"/>
            <a:ext cx="48965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 competitività si gioca sempre più su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grandi aree regionali.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empre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più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stretta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integrazione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collaborazione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sistemi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produttivi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sinergie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le diverse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filiere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catene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del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valore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35695" y="125076"/>
            <a:ext cx="649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MACROREGIONE DIMENSIONE PER LO SVILUPPO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839"/>
            <a:ext cx="3600400" cy="30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8" y="282991"/>
            <a:ext cx="6903646" cy="4520784"/>
          </a:xfrm>
          <a:prstGeom prst="rect">
            <a:avLst/>
          </a:prstGeom>
        </p:spPr>
      </p:pic>
      <p:cxnSp>
        <p:nvCxnSpPr>
          <p:cNvPr id="45" name="Connettore 1 44"/>
          <p:cNvCxnSpPr/>
          <p:nvPr/>
        </p:nvCxnSpPr>
        <p:spPr>
          <a:xfrm>
            <a:off x="-36100" y="4566266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34254" y="-14764"/>
            <a:ext cx="9231962" cy="68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16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LE REGIONI DEL NORD OVEST D’ITALIA: UN GRANDE HUB </a:t>
            </a:r>
            <a:r>
              <a:rPr lang="it-IT" altLang="it-IT" sz="16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ECONOMICO E LOGISTICO</a:t>
            </a:r>
            <a:endParaRPr lang="it-IT" altLang="it-IT" sz="1600" b="1" dirty="0" smtClean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</a:endParaRPr>
          </a:p>
          <a:p>
            <a:pPr fontAlgn="auto">
              <a:spcAft>
                <a:spcPts val="0"/>
              </a:spcAft>
            </a:pPr>
            <a:endParaRPr lang="it-IT" altLang="it-IT" sz="1600" i="1" dirty="0" smtClean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  <a:sym typeface="Helvetica Light" charset="0"/>
            </a:endParaRPr>
          </a:p>
        </p:txBody>
      </p:sp>
      <p:grpSp>
        <p:nvGrpSpPr>
          <p:cNvPr id="12" name="Gruppo 4"/>
          <p:cNvGrpSpPr>
            <a:grpSpLocks/>
          </p:cNvGrpSpPr>
          <p:nvPr/>
        </p:nvGrpSpPr>
        <p:grpSpPr bwMode="auto">
          <a:xfrm>
            <a:off x="-27384" y="1675220"/>
            <a:ext cx="3502719" cy="2891046"/>
            <a:chOff x="4792095" y="2010467"/>
            <a:chExt cx="4205146" cy="2880224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5598473" y="3952943"/>
              <a:ext cx="2592388" cy="93774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PIL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33,0%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33"/>
            <p:cNvSpPr>
              <a:spLocks noChangeArrowheads="1"/>
            </p:cNvSpPr>
            <p:nvPr/>
          </p:nvSpPr>
          <p:spPr bwMode="auto">
            <a:xfrm>
              <a:off x="4792095" y="2010467"/>
              <a:ext cx="4205146" cy="9350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Export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40,0%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5145483" y="2956879"/>
              <a:ext cx="3498371" cy="10064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Valore aggiunto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industria manifatturiera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39,5%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31"/>
          <p:cNvSpPr>
            <a:spLocks noChangeArrowheads="1"/>
          </p:cNvSpPr>
          <p:nvPr/>
        </p:nvSpPr>
        <p:spPr bwMode="auto">
          <a:xfrm rot="10800000">
            <a:off x="3450462" y="2713362"/>
            <a:ext cx="2170877" cy="911336"/>
          </a:xfrm>
          <a:prstGeom prst="triangle">
            <a:avLst>
              <a:gd name="adj" fmla="val 50000"/>
            </a:avLst>
          </a:prstGeom>
          <a:solidFill>
            <a:srgbClr val="00C8D9"/>
          </a:solidFill>
          <a:ln>
            <a:noFill/>
          </a:ln>
          <a:extLst/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Popolazione</a:t>
            </a:r>
            <a:endParaRPr lang="it-IT" altLang="it-IT" sz="1600" b="1" dirty="0">
              <a:solidFill>
                <a:schemeClr val="bg1"/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26,6%</a:t>
            </a:r>
            <a:endParaRPr lang="it-IT" altLang="it-IT" sz="1800" b="1" dirty="0">
              <a:solidFill>
                <a:schemeClr val="bg1"/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19518" y="4323738"/>
            <a:ext cx="300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Fonte: ISTAT</a:t>
            </a:r>
            <a:endParaRPr lang="it-IT" sz="1200" b="1" dirty="0"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18" name="Gruppo 4"/>
          <p:cNvGrpSpPr>
            <a:grpSpLocks/>
          </p:cNvGrpSpPr>
          <p:nvPr/>
        </p:nvGrpSpPr>
        <p:grpSpPr bwMode="auto">
          <a:xfrm>
            <a:off x="5467648" y="1623006"/>
            <a:ext cx="3497125" cy="2948214"/>
            <a:chOff x="5230296" y="1864063"/>
            <a:chExt cx="4198429" cy="2758635"/>
          </a:xfrm>
        </p:grpSpPr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033318" y="3770059"/>
              <a:ext cx="2592387" cy="85263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Rete ferroviaria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23,0%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33"/>
            <p:cNvSpPr>
              <a:spLocks noChangeArrowheads="1"/>
            </p:cNvSpPr>
            <p:nvPr/>
          </p:nvSpPr>
          <p:spPr bwMode="auto">
            <a:xfrm>
              <a:off x="5230296" y="1864063"/>
              <a:ext cx="4198429" cy="9350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Rete autostradale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29,0%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5450654" y="2763582"/>
              <a:ext cx="3757715" cy="10064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Arrivi passeggeri via aerea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27,5%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CasellaDiTesto 4"/>
          <p:cNvSpPr txBox="1">
            <a:spLocks noChangeArrowheads="1"/>
          </p:cNvSpPr>
          <p:nvPr/>
        </p:nvSpPr>
        <p:spPr bwMode="auto">
          <a:xfrm>
            <a:off x="2490704" y="1158800"/>
            <a:ext cx="3812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600" b="1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% su dato nazionale</a:t>
            </a:r>
            <a:endParaRPr lang="it-IT" altLang="it-IT" sz="1600" b="1" i="1" dirty="0"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04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9718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/>
              </a:rPr>
              <a:t> MISSIONE MANIFATTURIERO…</a:t>
            </a:r>
            <a:endParaRPr lang="it-IT" sz="2800" b="1" dirty="0">
              <a:solidFill>
                <a:schemeClr val="accent1">
                  <a:lumMod val="50000"/>
                </a:schemeClr>
              </a:solidFill>
              <a:latin typeface="Futura Std Book" panose="020B0502020204020303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8" y="1145264"/>
            <a:ext cx="4130702" cy="2966224"/>
          </a:xfrm>
          <a:prstGeom prst="rect">
            <a:avLst/>
          </a:prstGeom>
        </p:spPr>
      </p:pic>
      <p:sp>
        <p:nvSpPr>
          <p:cNvPr id="9" name="椭圆 54"/>
          <p:cNvSpPr>
            <a:spLocks noChangeArrowheads="1"/>
          </p:cNvSpPr>
          <p:nvPr/>
        </p:nvSpPr>
        <p:spPr bwMode="auto">
          <a:xfrm>
            <a:off x="5146899" y="1706137"/>
            <a:ext cx="3786990" cy="2732048"/>
          </a:xfrm>
          <a:prstGeom prst="ellipse">
            <a:avLst/>
          </a:prstGeom>
          <a:solidFill>
            <a:srgbClr val="2E80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/>
            <a:endParaRPr lang="zh-CN" altLang="en-US"/>
          </a:p>
        </p:txBody>
      </p:sp>
      <p:sp>
        <p:nvSpPr>
          <p:cNvPr id="10" name="Rettangolo 9"/>
          <p:cNvSpPr/>
          <p:nvPr/>
        </p:nvSpPr>
        <p:spPr>
          <a:xfrm>
            <a:off x="5663086" y="2028780"/>
            <a:ext cx="27967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«Il settore manifatturiero, forza trainante della nostra economia, deve essere messo nelle condizioni di rilasciare tutto il suo potenziale»</a:t>
            </a:r>
          </a:p>
          <a:p>
            <a:pPr algn="ctr"/>
            <a:endParaRPr lang="it-IT" sz="12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 #Lombardia2030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45452">
            <a:off x="4824803" y="2950552"/>
            <a:ext cx="526769" cy="5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111071" y="650500"/>
            <a:ext cx="4676953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città-regione globale del Nord Italia:</a:t>
            </a:r>
          </a:p>
          <a:p>
            <a:pPr algn="just"/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grande piattaforma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strategica di cerniera degli assi nord-sud e est-ovest. </a:t>
            </a: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O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ccorrono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politiche pubbliche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mirate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multilivello: rendere 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territori sistemi assemblati e interconnessi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 questo ambito il Nord Ovest è ancor più strategico in virtù del suo enorme potenziale.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4973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…DA PERSEGUIRE SVILUPPANDO LE RETI LOGISTICHE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004048" y="774774"/>
            <a:ext cx="4032448" cy="2952328"/>
            <a:chOff x="5280885" y="785456"/>
            <a:chExt cx="3784497" cy="275575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85" y="785456"/>
              <a:ext cx="3784497" cy="2755752"/>
            </a:xfrm>
            <a:prstGeom prst="rect">
              <a:avLst/>
            </a:prstGeom>
          </p:spPr>
        </p:pic>
        <p:sp>
          <p:nvSpPr>
            <p:cNvPr id="13" name="Ovale 12"/>
            <p:cNvSpPr/>
            <p:nvPr/>
          </p:nvSpPr>
          <p:spPr>
            <a:xfrm>
              <a:off x="6058535" y="2264152"/>
              <a:ext cx="1617368" cy="96997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6417897" y="2433477"/>
              <a:ext cx="773956" cy="63818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8480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50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PREMESSA FONDAMENTALE PER IL SUCCESSO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771550"/>
            <a:ext cx="575992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5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25076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UN ESEMPIO VIRTUOSO DEL SISTEMA CONFINDUSTRIA DEL NORD OVEST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3525" y="2437389"/>
            <a:ext cx="85009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>
              <a:solidFill>
                <a:srgbClr val="1E3368"/>
              </a:solidFill>
              <a:latin typeface="Futura Std Heavy"/>
            </a:endParaRPr>
          </a:p>
          <a:p>
            <a:pPr algn="just"/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Dal 2001 l’iniziativa delle </a:t>
            </a:r>
            <a:r>
              <a:rPr lang="it-IT" sz="1400" b="1" dirty="0">
                <a:solidFill>
                  <a:schemeClr val="tx1"/>
                </a:solidFill>
                <a:latin typeface="Futura Std Heavy"/>
              </a:rPr>
              <a:t>associazioni industriali di Torino, Milano e Genova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per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monitorare lo stato di avanzamento dei progetti infrastrutturali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strategici e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attuare iniziative per il superamento delle criticità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esistenti.</a:t>
            </a:r>
          </a:p>
          <a:p>
            <a:pPr algn="just"/>
            <a:endParaRPr lang="it-IT" sz="1400" dirty="0">
              <a:solidFill>
                <a:schemeClr val="tx1"/>
              </a:solidFill>
              <a:latin typeface="Futura Std Heavy"/>
            </a:endParaRPr>
          </a:p>
          <a:p>
            <a:pPr algn="just"/>
            <a:r>
              <a:rPr lang="it-IT" sz="1400" dirty="0">
                <a:solidFill>
                  <a:schemeClr val="tx1"/>
                </a:solidFill>
                <a:latin typeface="Futura Std Heavy"/>
              </a:rPr>
              <a:t>La puntuale verifica dell’andamento delle iniziative, le analisi e i contributi propositivi indirizzati ai soggetti coinvolti nella pianificazione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e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realizzazione degli interventi rappresentano il contributo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per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il conseguimento di maggiori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benefici per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i territori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interessati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e su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scala nazionale e</a:t>
            </a:r>
            <a:r>
              <a:rPr lang="it-IT" sz="1400" dirty="0" smtClean="0">
                <a:solidFill>
                  <a:schemeClr val="tx1"/>
                </a:solidFill>
                <a:latin typeface="Futura Std Heavy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Futura Std Heavy"/>
              </a:rPr>
              <a:t>internazionale.</a:t>
            </a:r>
            <a:endParaRPr lang="it-IT" sz="1400" b="0" i="0" dirty="0">
              <a:solidFill>
                <a:schemeClr val="tx1"/>
              </a:solidFill>
              <a:effectLst/>
              <a:latin typeface="Futura Std Heavy"/>
            </a:endParaRPr>
          </a:p>
        </p:txBody>
      </p:sp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71551"/>
            <a:ext cx="4320479" cy="1537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83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8998" y="195486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 VOGLIAMO ALLARGARE LA VISIONE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34" y="987574"/>
            <a:ext cx="547260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106bd481f2b386c020a2e878fd6b58835c318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15229</TotalTime>
  <Words>729</Words>
  <Application>Microsoft Office PowerPoint</Application>
  <PresentationFormat>Presentazione su schermo (16:9)</PresentationFormat>
  <Paragraphs>119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6" baseType="lpstr">
      <vt:lpstr>MS PGothic</vt:lpstr>
      <vt:lpstr>MS PGothic</vt:lpstr>
      <vt:lpstr>SimSun</vt:lpstr>
      <vt:lpstr>SimSun</vt:lpstr>
      <vt:lpstr>Arial</vt:lpstr>
      <vt:lpstr>Avenir</vt:lpstr>
      <vt:lpstr>Calibri</vt:lpstr>
      <vt:lpstr>Calibri Light</vt:lpstr>
      <vt:lpstr>Futura Bk BT</vt:lpstr>
      <vt:lpstr>Futura Std Book</vt:lpstr>
      <vt:lpstr>Futura Std Book Oblique</vt:lpstr>
      <vt:lpstr>Futura Std Heavy</vt:lpstr>
      <vt:lpstr>Futura Std Medium</vt:lpstr>
      <vt:lpstr>Helvetica Light</vt:lpstr>
      <vt:lpstr>Hiragino Sans GB W3</vt:lpstr>
      <vt:lpstr>Impact</vt:lpstr>
      <vt:lpstr>冬青黑体简体中文 W3</vt:lpstr>
      <vt:lpstr>Office 主题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coolsummer</dc:creator>
  <cp:lastModifiedBy>F_Santini</cp:lastModifiedBy>
  <cp:revision>882</cp:revision>
  <cp:lastPrinted>2016-03-07T08:25:43Z</cp:lastPrinted>
  <dcterms:modified xsi:type="dcterms:W3CDTF">2016-04-07T13:01:48Z</dcterms:modified>
</cp:coreProperties>
</file>