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howSpecialPlsOnTitleSld="0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344" r:id="rId2"/>
    <p:sldId id="490" r:id="rId3"/>
    <p:sldId id="428" r:id="rId4"/>
    <p:sldId id="434" r:id="rId5"/>
    <p:sldId id="421" r:id="rId6"/>
    <p:sldId id="492" r:id="rId7"/>
    <p:sldId id="435" r:id="rId8"/>
    <p:sldId id="495" r:id="rId9"/>
    <p:sldId id="397" r:id="rId10"/>
    <p:sldId id="484" r:id="rId11"/>
    <p:sldId id="437" r:id="rId12"/>
    <p:sldId id="362" r:id="rId13"/>
    <p:sldId id="483" r:id="rId14"/>
    <p:sldId id="489" r:id="rId15"/>
    <p:sldId id="381" r:id="rId16"/>
    <p:sldId id="389" r:id="rId17"/>
    <p:sldId id="385" r:id="rId18"/>
    <p:sldId id="363" r:id="rId19"/>
    <p:sldId id="441" r:id="rId20"/>
    <p:sldId id="491" r:id="rId21"/>
    <p:sldId id="482" r:id="rId22"/>
    <p:sldId id="470" r:id="rId23"/>
    <p:sldId id="486" r:id="rId24"/>
    <p:sldId id="474" r:id="rId25"/>
    <p:sldId id="468" r:id="rId26"/>
    <p:sldId id="472" r:id="rId27"/>
    <p:sldId id="487" r:id="rId28"/>
    <p:sldId id="449" r:id="rId29"/>
  </p:sldIdLst>
  <p:sldSz cx="9144000" cy="5143500" type="screen16x9"/>
  <p:notesSz cx="6797675" cy="9929813"/>
  <p:custDataLst>
    <p:tags r:id="rId32"/>
  </p:custDataLst>
  <p:defaultTextStyle>
    <a:defPPr>
      <a:defRPr lang="zh-CN"/>
    </a:defPPr>
    <a:lvl1pPr algn="l" defTabSz="43815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Helvetica Light" charset="0"/>
        <a:ea typeface="MS PGothic" panose="020B0600070205080204" pitchFamily="34" charset="-128"/>
        <a:cs typeface="+mn-cs"/>
        <a:sym typeface="Helvetica Light" charset="0"/>
      </a:defRPr>
    </a:lvl1pPr>
    <a:lvl2pPr marL="171450" indent="285750" algn="l" defTabSz="43815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Helvetica Light" charset="0"/>
        <a:ea typeface="MS PGothic" panose="020B0600070205080204" pitchFamily="34" charset="-128"/>
        <a:cs typeface="+mn-cs"/>
        <a:sym typeface="Helvetica Light" charset="0"/>
      </a:defRPr>
    </a:lvl2pPr>
    <a:lvl3pPr marL="342900" indent="571500" algn="l" defTabSz="43815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Helvetica Light" charset="0"/>
        <a:ea typeface="MS PGothic" panose="020B0600070205080204" pitchFamily="34" charset="-128"/>
        <a:cs typeface="+mn-cs"/>
        <a:sym typeface="Helvetica Light" charset="0"/>
      </a:defRPr>
    </a:lvl3pPr>
    <a:lvl4pPr marL="514350" indent="857250" algn="l" defTabSz="43815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Helvetica Light" charset="0"/>
        <a:ea typeface="MS PGothic" panose="020B0600070205080204" pitchFamily="34" charset="-128"/>
        <a:cs typeface="+mn-cs"/>
        <a:sym typeface="Helvetica Light" charset="0"/>
      </a:defRPr>
    </a:lvl4pPr>
    <a:lvl5pPr marL="685800" indent="1143000" algn="l" defTabSz="43815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Helvetica Light" charset="0"/>
        <a:ea typeface="MS PGothic" panose="020B0600070205080204" pitchFamily="34" charset="-128"/>
        <a:cs typeface="+mn-cs"/>
        <a:sym typeface="Helvetica Light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Helvetica Light" charset="0"/>
        <a:ea typeface="MS PGothic" panose="020B0600070205080204" pitchFamily="34" charset="-128"/>
        <a:cs typeface="+mn-cs"/>
        <a:sym typeface="Helvetica Light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Helvetica Light" charset="0"/>
        <a:ea typeface="MS PGothic" panose="020B0600070205080204" pitchFamily="34" charset="-128"/>
        <a:cs typeface="+mn-cs"/>
        <a:sym typeface="Helvetica Light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Helvetica Light" charset="0"/>
        <a:ea typeface="MS PGothic" panose="020B0600070205080204" pitchFamily="34" charset="-128"/>
        <a:cs typeface="+mn-cs"/>
        <a:sym typeface="Helvetica Light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Helvetica Light" charset="0"/>
        <a:ea typeface="MS PGothic" panose="020B0600070205080204" pitchFamily="34" charset="-128"/>
        <a:cs typeface="+mn-cs"/>
        <a:sym typeface="Helvetica Light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FF0000"/>
    <a:srgbClr val="00C8D9"/>
    <a:srgbClr val="2E80BF"/>
    <a:srgbClr val="FFFFFF"/>
    <a:srgbClr val="F2F1ED"/>
    <a:srgbClr val="663300"/>
    <a:srgbClr val="2A497E"/>
    <a:srgbClr val="999999"/>
    <a:srgbClr val="1E32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3" autoAdjust="0"/>
    <p:restoredTop sz="94255" autoAdjust="0"/>
  </p:normalViewPr>
  <p:slideViewPr>
    <p:cSldViewPr>
      <p:cViewPr varScale="1">
        <p:scale>
          <a:sx n="88" d="100"/>
          <a:sy n="88" d="100"/>
        </p:scale>
        <p:origin x="774" y="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32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Futura Std Heavy"/>
                <a:ea typeface="+mn-ea"/>
                <a:cs typeface="+mn-cs"/>
              </a:defRPr>
            </a:pPr>
            <a:r>
              <a:rPr lang="it-IT" sz="1800" dirty="0">
                <a:latin typeface="Futura Std Heavy"/>
              </a:rPr>
              <a:t>Il peso sugli aggregati nazionali</a:t>
            </a:r>
          </a:p>
        </c:rich>
      </c:tx>
      <c:layout>
        <c:manualLayout>
          <c:xMode val="edge"/>
          <c:yMode val="edge"/>
          <c:x val="0.16684556416808391"/>
          <c:y val="4.19753472205529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Futura Std Heavy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.24045104154138919"/>
          <c:y val="0.2370672663202073"/>
          <c:w val="0.46243277605851152"/>
          <c:h val="0.68510467095173766"/>
        </c:manualLayout>
      </c:layout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Il peso sugli aggregati nazionali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18158774345577453"/>
                  <c:y val="-6.1054900268738374E-2"/>
                </c:manualLayout>
              </c:layout>
              <c:tx>
                <c:rich>
                  <a:bodyPr/>
                  <a:lstStyle/>
                  <a:p>
                    <a:fld id="{3BBA6A56-9663-408B-A420-6816CB4CA21E}" type="CATEGORYNAME">
                      <a:rPr lang="en-US" smtClean="0"/>
                      <a:pPr/>
                      <a:t>[NOME CATEGORIA]</a:t>
                    </a:fld>
                    <a:r>
                      <a:rPr lang="en-US" baseline="0" dirty="0" smtClean="0"/>
                      <a:t> </a:t>
                    </a:r>
                    <a:fld id="{14E60869-8667-4189-970D-CE4575607CF5}" type="VALUE">
                      <a:rPr lang="en-US" baseline="0" smtClean="0"/>
                      <a:pPr/>
                      <a:t>[VALORE]</a:t>
                    </a:fld>
                    <a:r>
                      <a:rPr lang="en-US" baseline="0" dirty="0" smtClean="0"/>
                      <a:t> 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504703335491148"/>
                      <c:h val="0.1518744381252734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7239294212753065"/>
                  <c:y val="-7.6317310789436998E-3"/>
                </c:manualLayout>
              </c:layout>
              <c:tx>
                <c:rich>
                  <a:bodyPr/>
                  <a:lstStyle/>
                  <a:p>
                    <a:fld id="{7A8639C0-E88B-4F83-8A7D-AD430DC8BDA3}" type="CATEGORYNAME">
                      <a:rPr lang="en-US" smtClean="0"/>
                      <a:pPr/>
                      <a:t>[NOME CATEGORIA]</a:t>
                    </a:fld>
                    <a:r>
                      <a:rPr lang="en-US" baseline="0" dirty="0" smtClean="0"/>
                      <a:t> 30%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593898742192061"/>
                      <c:h val="0.2220877462032892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14481922595834198"/>
                  <c:y val="0"/>
                </c:manualLayout>
              </c:layout>
              <c:tx>
                <c:rich>
                  <a:bodyPr/>
                  <a:lstStyle/>
                  <a:p>
                    <a:fld id="{ECB5CC8D-AFB2-4C4A-852E-A683DE790C28}" type="CATEGORYNAME">
                      <a:rPr lang="en-US" smtClean="0"/>
                      <a:pPr/>
                      <a:t>[NOME CATEGORIA]</a:t>
                    </a:fld>
                    <a:r>
                      <a:rPr lang="en-US" baseline="0" dirty="0" smtClean="0"/>
                      <a:t> </a:t>
                    </a:r>
                  </a:p>
                  <a:p>
                    <a:r>
                      <a:rPr lang="en-US" baseline="0" dirty="0" smtClean="0"/>
                      <a:t>32%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0.16988409198959337"/>
                  <c:y val="2.6711584594897336E-2"/>
                </c:manualLayout>
              </c:layout>
              <c:tx>
                <c:rich>
                  <a:bodyPr/>
                  <a:lstStyle/>
                  <a:p>
                    <a:fld id="{050DFC3A-A0B8-479B-BC85-E73937A17E0C}" type="CATEGORYNAME">
                      <a:rPr lang="en-US" smtClean="0"/>
                      <a:pPr/>
                      <a:t>[NOME CATEGORIA]</a:t>
                    </a:fld>
                    <a:r>
                      <a:rPr lang="en-US" baseline="0" smtClean="0"/>
                      <a:t> </a:t>
                    </a:r>
                    <a:fld id="{14BB431F-C0F2-481E-98DB-9B3C57474ABC}" type="VALUE">
                      <a:rPr lang="en-US" baseline="0" smtClean="0"/>
                      <a:pPr/>
                      <a:t>[VALORE]</a:t>
                    </a:fld>
                    <a:endParaRPr lang="en-US" baseline="0" smtClean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0.10025946412500591"/>
                  <c:y val="-0.12592604166165888"/>
                </c:manualLayout>
              </c:layout>
              <c:tx>
                <c:rich>
                  <a:bodyPr/>
                  <a:lstStyle/>
                  <a:p>
                    <a:fld id="{F49B44EA-EDD7-404B-A382-DF215B49681B}" type="CATEGORYNAME">
                      <a:rPr lang="en-US" smtClean="0"/>
                      <a:pPr/>
                      <a:t>[NOME CATEGORIA]</a:t>
                    </a:fld>
                    <a:r>
                      <a:rPr lang="en-US" baseline="0" dirty="0" smtClean="0"/>
                      <a:t> </a:t>
                    </a:r>
                    <a:fld id="{CD92B7F5-5250-41F7-BE6D-5A490F70A1AD}" type="VALUE">
                      <a:rPr lang="en-US" baseline="0" smtClean="0"/>
                      <a:pPr/>
                      <a:t>[VALORE]</a:t>
                    </a:fld>
                    <a:endParaRPr lang="en-US" baseline="0" dirty="0" smtClean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Futura Std Heavy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Foglio1!$A$2:$A$6</c:f>
              <c:strCache>
                <c:ptCount val="5"/>
                <c:pt idx="0">
                  <c:v>Popolazione</c:v>
                </c:pt>
                <c:pt idx="1">
                  <c:v>Occupazione</c:v>
                </c:pt>
                <c:pt idx="2">
                  <c:v>PIL</c:v>
                </c:pt>
                <c:pt idx="3">
                  <c:v>Export</c:v>
                </c:pt>
                <c:pt idx="4">
                  <c:v>Import</c:v>
                </c:pt>
              </c:strCache>
            </c:strRef>
          </c:cat>
          <c:val>
            <c:numRef>
              <c:f>Foglio1!$B$2:$B$6</c:f>
              <c:numCache>
                <c:formatCode>0%</c:formatCode>
                <c:ptCount val="5"/>
                <c:pt idx="0">
                  <c:v>0.25</c:v>
                </c:pt>
                <c:pt idx="1">
                  <c:v>0.3</c:v>
                </c:pt>
                <c:pt idx="2">
                  <c:v>0.32</c:v>
                </c:pt>
                <c:pt idx="3">
                  <c:v>0.41</c:v>
                </c:pt>
                <c:pt idx="4">
                  <c:v>0.5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215"/>
          </a:xfrm>
          <a:prstGeom prst="rect">
            <a:avLst/>
          </a:prstGeom>
        </p:spPr>
        <p:txBody>
          <a:bodyPr vert="horz" wrap="square" lIns="90681" tIns="45341" rIns="90681" bIns="45341" numCol="1" anchor="t" anchorCtr="0" compatLnSpc="1">
            <a:prstTxWarp prst="textNoShape">
              <a:avLst/>
            </a:prstTxWarp>
          </a:bodyPr>
          <a:lstStyle>
            <a:lvl1pPr eaLnBrk="1">
              <a:defRPr sz="1200">
                <a:ea typeface="ＭＳ Ｐゴシック" charset="0"/>
                <a:cs typeface="Helvetica Light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8215"/>
          </a:xfrm>
          <a:prstGeom prst="rect">
            <a:avLst/>
          </a:prstGeom>
        </p:spPr>
        <p:txBody>
          <a:bodyPr vert="horz" wrap="square" lIns="90681" tIns="45341" rIns="90681" bIns="45341" numCol="1" anchor="t" anchorCtr="0" compatLnSpc="1">
            <a:prstTxWarp prst="textNoShape">
              <a:avLst/>
            </a:prstTxWarp>
          </a:bodyPr>
          <a:lstStyle>
            <a:lvl1pPr algn="r" eaLnBrk="1">
              <a:defRPr sz="1200" smtClean="0"/>
            </a:lvl1pPr>
          </a:lstStyle>
          <a:p>
            <a:pPr>
              <a:defRPr/>
            </a:pPr>
            <a:fld id="{DA8FD57B-DCF0-4C69-9A25-29B73D0613B0}" type="datetimeFigureOut">
              <a:rPr lang="zh-CN" altLang="it-IT"/>
              <a:pPr>
                <a:defRPr/>
              </a:pPr>
              <a:t>2016/3/1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2" y="9431600"/>
            <a:ext cx="2945659" cy="498214"/>
          </a:xfrm>
          <a:prstGeom prst="rect">
            <a:avLst/>
          </a:prstGeom>
        </p:spPr>
        <p:txBody>
          <a:bodyPr vert="horz" wrap="square" lIns="90681" tIns="45341" rIns="90681" bIns="45341" numCol="1" anchor="b" anchorCtr="0" compatLnSpc="1">
            <a:prstTxWarp prst="textNoShape">
              <a:avLst/>
            </a:prstTxWarp>
          </a:bodyPr>
          <a:lstStyle>
            <a:lvl1pPr eaLnBrk="1">
              <a:defRPr sz="1200">
                <a:ea typeface="ＭＳ Ｐゴシック" charset="0"/>
                <a:cs typeface="Helvetica Light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445" y="9431600"/>
            <a:ext cx="2945659" cy="498214"/>
          </a:xfrm>
          <a:prstGeom prst="rect">
            <a:avLst/>
          </a:prstGeom>
        </p:spPr>
        <p:txBody>
          <a:bodyPr vert="horz" wrap="square" lIns="90681" tIns="45341" rIns="90681" bIns="45341" numCol="1" anchor="b" anchorCtr="0" compatLnSpc="1">
            <a:prstTxWarp prst="textNoShape">
              <a:avLst/>
            </a:prstTxWarp>
          </a:bodyPr>
          <a:lstStyle>
            <a:lvl1pPr algn="r" eaLnBrk="1">
              <a:defRPr sz="1200" smtClean="0"/>
            </a:lvl1pPr>
          </a:lstStyle>
          <a:p>
            <a:pPr>
              <a:defRPr/>
            </a:pPr>
            <a:fld id="{180FEAEB-0861-461B-81F9-3364EEBE90D7}" type="slidenum">
              <a:rPr lang="zh-CN" altLang="en-US"/>
              <a:pPr>
                <a:defRPr/>
              </a:pPr>
              <a:t>‹N›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924397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0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06357" y="4716662"/>
            <a:ext cx="4984962" cy="4468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0681" tIns="45341" rIns="90681" bIns="453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noProof="0" smtClean="0">
                <a:sym typeface="Avenir" charset="0"/>
              </a:rPr>
              <a:t>Click to edit Master text styles</a:t>
            </a:r>
          </a:p>
          <a:p>
            <a:pPr lvl="1"/>
            <a:r>
              <a:rPr lang="zh-CN" altLang="zh-CN" noProof="0" smtClean="0">
                <a:sym typeface="Avenir" charset="0"/>
              </a:rPr>
              <a:t>Second level</a:t>
            </a:r>
          </a:p>
          <a:p>
            <a:pPr lvl="2"/>
            <a:r>
              <a:rPr lang="zh-CN" altLang="zh-CN" noProof="0" smtClean="0">
                <a:sym typeface="Avenir" charset="0"/>
              </a:rPr>
              <a:t>Third level</a:t>
            </a:r>
          </a:p>
          <a:p>
            <a:pPr lvl="3"/>
            <a:r>
              <a:rPr lang="zh-CN" altLang="zh-CN" noProof="0" smtClean="0">
                <a:sym typeface="Avenir" charset="0"/>
              </a:rPr>
              <a:t>Fourth level</a:t>
            </a:r>
          </a:p>
          <a:p>
            <a:pPr lvl="4"/>
            <a:r>
              <a:rPr lang="zh-CN" altLang="zh-CN" noProof="0" smtClean="0">
                <a:sym typeface="Avenir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43532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342900" rtl="0" eaLnBrk="0" fontAlgn="base" hangingPunct="0">
      <a:lnSpc>
        <a:spcPct val="125000"/>
      </a:lnSpc>
      <a:spcBef>
        <a:spcPct val="0"/>
      </a:spcBef>
      <a:spcAft>
        <a:spcPct val="0"/>
      </a:spcAft>
      <a:defRPr sz="1200" kern="1200">
        <a:solidFill>
          <a:srgbClr val="000000"/>
        </a:solidFill>
        <a:latin typeface="Avenir" charset="0"/>
        <a:ea typeface="MS PGothic" panose="020B0600070205080204" pitchFamily="34" charset="-128"/>
        <a:cs typeface="Avenir" charset="0"/>
        <a:sym typeface="Avenir" charset="0"/>
      </a:defRPr>
    </a:lvl1pPr>
    <a:lvl2pPr marL="171450" algn="l" defTabSz="342900" rtl="0" eaLnBrk="0" fontAlgn="base" hangingPunct="0">
      <a:lnSpc>
        <a:spcPct val="125000"/>
      </a:lnSpc>
      <a:spcBef>
        <a:spcPct val="0"/>
      </a:spcBef>
      <a:spcAft>
        <a:spcPct val="0"/>
      </a:spcAft>
      <a:defRPr sz="12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2pPr>
    <a:lvl3pPr marL="342900" algn="l" defTabSz="342900" rtl="0" eaLnBrk="0" fontAlgn="base" hangingPunct="0">
      <a:lnSpc>
        <a:spcPct val="125000"/>
      </a:lnSpc>
      <a:spcBef>
        <a:spcPct val="0"/>
      </a:spcBef>
      <a:spcAft>
        <a:spcPct val="0"/>
      </a:spcAft>
      <a:defRPr sz="12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3pPr>
    <a:lvl4pPr marL="514350" algn="l" defTabSz="342900" rtl="0" eaLnBrk="0" fontAlgn="base" hangingPunct="0">
      <a:lnSpc>
        <a:spcPct val="125000"/>
      </a:lnSpc>
      <a:spcBef>
        <a:spcPct val="0"/>
      </a:spcBef>
      <a:spcAft>
        <a:spcPct val="0"/>
      </a:spcAft>
      <a:defRPr sz="12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4pPr>
    <a:lvl5pPr marL="685800" algn="l" defTabSz="342900" rtl="0" eaLnBrk="0" fontAlgn="base" hangingPunct="0">
      <a:lnSpc>
        <a:spcPct val="125000"/>
      </a:lnSpc>
      <a:spcBef>
        <a:spcPct val="0"/>
      </a:spcBef>
      <a:spcAft>
        <a:spcPct val="0"/>
      </a:spcAft>
      <a:defRPr sz="12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egnaposto immagin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9939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34815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egnaposto immagin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5059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 smtClean="0"/>
          </a:p>
        </p:txBody>
      </p:sp>
    </p:spTree>
    <p:extLst>
      <p:ext uri="{BB962C8B-B14F-4D97-AF65-F5344CB8AC3E}">
        <p14:creationId xmlns:p14="http://schemas.microsoft.com/office/powerpoint/2010/main" val="29156376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0009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04890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  <p:sp>
        <p:nvSpPr>
          <p:cNvPr id="1946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xfrm>
            <a:off x="3816578" y="10166809"/>
            <a:ext cx="2919748" cy="53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81" tIns="45341" rIns="90681" bIns="45341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6784" indent="-28337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3513" indent="-22670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86918" indent="-22670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0324" indent="-22670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3729" indent="-2267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47134" indent="-2267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00539" indent="-2267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53945" indent="-2267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2945B09-F0CD-4C98-B7CA-7034EAFB10E7}" type="slidenum">
              <a:rPr lang="it-IT" altLang="it-IT" sz="1200"/>
              <a:pPr/>
              <a:t>7</a:t>
            </a:fld>
            <a:endParaRPr lang="it-IT" altLang="it-IT" sz="1200"/>
          </a:p>
        </p:txBody>
      </p:sp>
    </p:spTree>
    <p:extLst>
      <p:ext uri="{BB962C8B-B14F-4D97-AF65-F5344CB8AC3E}">
        <p14:creationId xmlns:p14="http://schemas.microsoft.com/office/powerpoint/2010/main" val="4263565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  <p:sp>
        <p:nvSpPr>
          <p:cNvPr id="1946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xfrm>
            <a:off x="3816578" y="10166809"/>
            <a:ext cx="2919748" cy="53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81" tIns="45341" rIns="90681" bIns="45341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36784" indent="-28337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3513" indent="-22670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86918" indent="-22670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0324" indent="-22670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93729" indent="-2267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47134" indent="-2267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00539" indent="-2267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53945" indent="-2267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2945B09-F0CD-4C98-B7CA-7034EAFB10E7}" type="slidenum">
              <a:rPr lang="it-IT" altLang="it-IT" sz="1200"/>
              <a:pPr/>
              <a:t>8</a:t>
            </a:fld>
            <a:endParaRPr lang="it-IT" altLang="it-IT" sz="1200"/>
          </a:p>
        </p:txBody>
      </p:sp>
    </p:spTree>
    <p:extLst>
      <p:ext uri="{BB962C8B-B14F-4D97-AF65-F5344CB8AC3E}">
        <p14:creationId xmlns:p14="http://schemas.microsoft.com/office/powerpoint/2010/main" val="118980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egnaposto immagin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7107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831513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egnaposto immagin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5059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 smtClean="0"/>
          </a:p>
        </p:txBody>
      </p:sp>
    </p:spTree>
    <p:extLst>
      <p:ext uri="{BB962C8B-B14F-4D97-AF65-F5344CB8AC3E}">
        <p14:creationId xmlns:p14="http://schemas.microsoft.com/office/powerpoint/2010/main" val="3032012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egnaposto immagin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7107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881204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egnaposto immagin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7107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466834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egnaposto immagin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7107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9980019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egnaposto immagine diapositiva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7107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737783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85D17-7FE6-4B50-BABC-525F9F5D22C8}" type="datetime1">
              <a:rPr lang="en-US" altLang="zh-CN"/>
              <a:pPr>
                <a:defRPr/>
              </a:pPr>
              <a:t>3/1/2016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C327D-1581-4F2E-A9BB-D81D2D181127}" type="slidenum">
              <a:rPr lang="en-US" altLang="zh-CN"/>
              <a:pPr>
                <a:defRPr/>
              </a:pPr>
              <a:t>‹N›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1538250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3" name="图片占位符 4"/>
          <p:cNvSpPr>
            <a:spLocks noGrp="1"/>
          </p:cNvSpPr>
          <p:nvPr>
            <p:ph type="pic" sz="quarter" idx="13"/>
          </p:nvPr>
        </p:nvSpPr>
        <p:spPr>
          <a:xfrm>
            <a:off x="899592" y="1406525"/>
            <a:ext cx="1655763" cy="1657350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70465026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5788"/>
            <a:ext cx="91440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6"/>
          <p:cNvSpPr txBox="1"/>
          <p:nvPr userDrawn="1"/>
        </p:nvSpPr>
        <p:spPr>
          <a:xfrm>
            <a:off x="74613" y="4773613"/>
            <a:ext cx="1147762" cy="276225"/>
          </a:xfrm>
          <a:prstGeom prst="rect">
            <a:avLst/>
          </a:prstGeom>
        </p:spPr>
        <p:txBody>
          <a:bodyPr>
            <a:spAutoFit/>
          </a:bodyPr>
          <a:lstStyle>
            <a:lvl1pPr algn="ctr" defTabSz="685800">
              <a:defRPr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1pPr>
            <a:lvl2pPr marL="742950" indent="-28575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1200" smtClean="0">
                <a:solidFill>
                  <a:srgbClr val="404040"/>
                </a:solidFill>
                <a:latin typeface="冬青黑体简体中文 W3" charset="0"/>
                <a:ea typeface="冬青黑体简体中文 W3" charset="0"/>
                <a:cs typeface="冬青黑体简体中文 W3" charset="0"/>
              </a:rPr>
              <a:t>Power</a:t>
            </a:r>
            <a:r>
              <a:rPr lang="en-US" altLang="zh-CN" sz="1200" smtClean="0">
                <a:solidFill>
                  <a:srgbClr val="404040"/>
                </a:solidFill>
                <a:latin typeface="Impact" charset="0"/>
                <a:ea typeface="Hiragino Sans GB W3" charset="0"/>
                <a:cs typeface="Hiragino Sans GB W3" charset="0"/>
              </a:rPr>
              <a:t>Point</a:t>
            </a:r>
            <a:endParaRPr lang="zh-CN" altLang="en-US" sz="1200" smtClean="0">
              <a:solidFill>
                <a:srgbClr val="404040"/>
              </a:solidFill>
              <a:latin typeface="冬青黑体简体中文 W3" charset="0"/>
              <a:ea typeface="冬青黑体简体中文 W3" charset="0"/>
              <a:cs typeface="冬青黑体简体中文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74596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5788"/>
            <a:ext cx="91440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6"/>
          <p:cNvSpPr txBox="1"/>
          <p:nvPr userDrawn="1"/>
        </p:nvSpPr>
        <p:spPr>
          <a:xfrm>
            <a:off x="74613" y="4773613"/>
            <a:ext cx="1147762" cy="276225"/>
          </a:xfrm>
          <a:prstGeom prst="rect">
            <a:avLst/>
          </a:prstGeom>
        </p:spPr>
        <p:txBody>
          <a:bodyPr>
            <a:spAutoFit/>
          </a:bodyPr>
          <a:lstStyle>
            <a:lvl1pPr algn="ctr" defTabSz="685800">
              <a:defRPr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1pPr>
            <a:lvl2pPr marL="742950" indent="-28575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1200" smtClean="0">
                <a:solidFill>
                  <a:srgbClr val="404040"/>
                </a:solidFill>
                <a:latin typeface="冬青黑体简体中文 W3" charset="0"/>
                <a:ea typeface="冬青黑体简体中文 W3" charset="0"/>
                <a:cs typeface="冬青黑体简体中文 W3" charset="0"/>
              </a:rPr>
              <a:t>Power</a:t>
            </a:r>
            <a:r>
              <a:rPr lang="en-US" altLang="zh-CN" sz="1200" smtClean="0">
                <a:solidFill>
                  <a:srgbClr val="404040"/>
                </a:solidFill>
                <a:latin typeface="Impact" charset="0"/>
                <a:ea typeface="Hiragino Sans GB W3" charset="0"/>
                <a:cs typeface="Hiragino Sans GB W3" charset="0"/>
              </a:rPr>
              <a:t>Point</a:t>
            </a:r>
            <a:endParaRPr lang="zh-CN" altLang="en-US" sz="1200" smtClean="0">
              <a:solidFill>
                <a:srgbClr val="404040"/>
              </a:solidFill>
              <a:latin typeface="冬青黑体简体中文 W3" charset="0"/>
              <a:ea typeface="冬青黑体简体中文 W3" charset="0"/>
              <a:cs typeface="冬青黑体简体中文 W3" charset="0"/>
            </a:endParaRPr>
          </a:p>
        </p:txBody>
      </p:sp>
      <p:sp>
        <p:nvSpPr>
          <p:cNvPr id="4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763688" y="987574"/>
            <a:ext cx="5292080" cy="2976795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14297540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5788"/>
            <a:ext cx="91440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7"/>
          <p:cNvSpPr txBox="1"/>
          <p:nvPr userDrawn="1"/>
        </p:nvSpPr>
        <p:spPr>
          <a:xfrm>
            <a:off x="74613" y="4773613"/>
            <a:ext cx="1147762" cy="276225"/>
          </a:xfrm>
          <a:prstGeom prst="rect">
            <a:avLst/>
          </a:prstGeom>
        </p:spPr>
        <p:txBody>
          <a:bodyPr>
            <a:spAutoFit/>
          </a:bodyPr>
          <a:lstStyle>
            <a:lvl1pPr algn="ctr" defTabSz="685800">
              <a:defRPr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1pPr>
            <a:lvl2pPr marL="742950" indent="-28575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1200" smtClean="0">
                <a:solidFill>
                  <a:srgbClr val="404040"/>
                </a:solidFill>
                <a:latin typeface="冬青黑体简体中文 W3" charset="0"/>
                <a:ea typeface="冬青黑体简体中文 W3" charset="0"/>
                <a:cs typeface="冬青黑体简体中文 W3" charset="0"/>
              </a:rPr>
              <a:t>Power</a:t>
            </a:r>
            <a:r>
              <a:rPr lang="en-US" altLang="zh-CN" sz="1200" smtClean="0">
                <a:solidFill>
                  <a:srgbClr val="404040"/>
                </a:solidFill>
                <a:latin typeface="Impact" charset="0"/>
                <a:ea typeface="Hiragino Sans GB W3" charset="0"/>
                <a:cs typeface="Hiragino Sans GB W3" charset="0"/>
              </a:rPr>
              <a:t>Point</a:t>
            </a:r>
            <a:endParaRPr lang="zh-CN" altLang="en-US" sz="1200" smtClean="0">
              <a:solidFill>
                <a:srgbClr val="404040"/>
              </a:solidFill>
              <a:latin typeface="冬青黑体简体中文 W3" charset="0"/>
              <a:ea typeface="冬青黑体简体中文 W3" charset="0"/>
              <a:cs typeface="冬青黑体简体中文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55946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5788"/>
            <a:ext cx="91440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6"/>
          <p:cNvSpPr txBox="1"/>
          <p:nvPr userDrawn="1"/>
        </p:nvSpPr>
        <p:spPr>
          <a:xfrm>
            <a:off x="74613" y="4773613"/>
            <a:ext cx="1147762" cy="276225"/>
          </a:xfrm>
          <a:prstGeom prst="rect">
            <a:avLst/>
          </a:prstGeom>
        </p:spPr>
        <p:txBody>
          <a:bodyPr>
            <a:spAutoFit/>
          </a:bodyPr>
          <a:lstStyle>
            <a:lvl1pPr algn="ctr" defTabSz="685800">
              <a:defRPr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1pPr>
            <a:lvl2pPr marL="742950" indent="-28575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1200" smtClean="0">
                <a:solidFill>
                  <a:srgbClr val="404040"/>
                </a:solidFill>
                <a:latin typeface="冬青黑体简体中文 W3" charset="0"/>
                <a:ea typeface="冬青黑体简体中文 W3" charset="0"/>
                <a:cs typeface="冬青黑体简体中文 W3" charset="0"/>
              </a:rPr>
              <a:t>Power</a:t>
            </a:r>
            <a:r>
              <a:rPr lang="en-US" altLang="zh-CN" sz="1200" smtClean="0">
                <a:solidFill>
                  <a:srgbClr val="404040"/>
                </a:solidFill>
                <a:latin typeface="Impact" charset="0"/>
                <a:ea typeface="Hiragino Sans GB W3" charset="0"/>
                <a:cs typeface="Hiragino Sans GB W3" charset="0"/>
              </a:rPr>
              <a:t>Point</a:t>
            </a:r>
            <a:endParaRPr lang="zh-CN" altLang="en-US" sz="1200" smtClean="0">
              <a:solidFill>
                <a:srgbClr val="404040"/>
              </a:solidFill>
              <a:latin typeface="冬青黑体简体中文 W3" charset="0"/>
              <a:ea typeface="冬青黑体简体中文 W3" charset="0"/>
              <a:cs typeface="冬青黑体简体中文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47781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5788"/>
            <a:ext cx="91440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6"/>
          <p:cNvSpPr txBox="1"/>
          <p:nvPr userDrawn="1"/>
        </p:nvSpPr>
        <p:spPr>
          <a:xfrm>
            <a:off x="74613" y="4773613"/>
            <a:ext cx="1147762" cy="276225"/>
          </a:xfrm>
          <a:prstGeom prst="rect">
            <a:avLst/>
          </a:prstGeom>
        </p:spPr>
        <p:txBody>
          <a:bodyPr>
            <a:spAutoFit/>
          </a:bodyPr>
          <a:lstStyle>
            <a:lvl1pPr algn="ctr" defTabSz="685800">
              <a:defRPr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1pPr>
            <a:lvl2pPr marL="742950" indent="-28575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1200" smtClean="0">
                <a:solidFill>
                  <a:srgbClr val="404040"/>
                </a:solidFill>
                <a:latin typeface="冬青黑体简体中文 W3" charset="0"/>
                <a:ea typeface="冬青黑体简体中文 W3" charset="0"/>
                <a:cs typeface="冬青黑体简体中文 W3" charset="0"/>
              </a:rPr>
              <a:t>Power</a:t>
            </a:r>
            <a:r>
              <a:rPr lang="en-US" altLang="zh-CN" sz="1200" smtClean="0">
                <a:solidFill>
                  <a:srgbClr val="404040"/>
                </a:solidFill>
                <a:latin typeface="Impact" charset="0"/>
                <a:ea typeface="Hiragino Sans GB W3" charset="0"/>
                <a:cs typeface="Hiragino Sans GB W3" charset="0"/>
              </a:rPr>
              <a:t>Point</a:t>
            </a:r>
            <a:endParaRPr lang="zh-CN" altLang="en-US" sz="1200" smtClean="0">
              <a:solidFill>
                <a:srgbClr val="404040"/>
              </a:solidFill>
              <a:latin typeface="冬青黑体简体中文 W3" charset="0"/>
              <a:ea typeface="冬青黑体简体中文 W3" charset="0"/>
              <a:cs typeface="冬青黑体简体中文 W3" charset="0"/>
            </a:endParaRPr>
          </a:p>
        </p:txBody>
      </p:sp>
      <p:sp>
        <p:nvSpPr>
          <p:cNvPr id="4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763688" y="987574"/>
            <a:ext cx="5292080" cy="2976795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99466130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5788"/>
            <a:ext cx="91440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6"/>
          <p:cNvSpPr txBox="1"/>
          <p:nvPr userDrawn="1"/>
        </p:nvSpPr>
        <p:spPr>
          <a:xfrm>
            <a:off x="74613" y="4773613"/>
            <a:ext cx="1147762" cy="276225"/>
          </a:xfrm>
          <a:prstGeom prst="rect">
            <a:avLst/>
          </a:prstGeom>
        </p:spPr>
        <p:txBody>
          <a:bodyPr>
            <a:spAutoFit/>
          </a:bodyPr>
          <a:lstStyle>
            <a:lvl1pPr algn="ctr" defTabSz="685800">
              <a:defRPr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1pPr>
            <a:lvl2pPr marL="742950" indent="-28575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1200" smtClean="0">
                <a:solidFill>
                  <a:srgbClr val="404040"/>
                </a:solidFill>
                <a:latin typeface="冬青黑体简体中文 W3" charset="0"/>
                <a:ea typeface="冬青黑体简体中文 W3" charset="0"/>
                <a:cs typeface="冬青黑体简体中文 W3" charset="0"/>
              </a:rPr>
              <a:t>Power</a:t>
            </a:r>
            <a:r>
              <a:rPr lang="en-US" altLang="zh-CN" sz="1200" smtClean="0">
                <a:solidFill>
                  <a:srgbClr val="404040"/>
                </a:solidFill>
                <a:latin typeface="Impact" charset="0"/>
                <a:ea typeface="Hiragino Sans GB W3" charset="0"/>
                <a:cs typeface="Hiragino Sans GB W3" charset="0"/>
              </a:rPr>
              <a:t>Point</a:t>
            </a:r>
            <a:endParaRPr lang="zh-CN" altLang="en-US" sz="1200" smtClean="0">
              <a:solidFill>
                <a:srgbClr val="404040"/>
              </a:solidFill>
              <a:latin typeface="冬青黑体简体中文 W3" charset="0"/>
              <a:ea typeface="冬青黑体简体中文 W3" charset="0"/>
              <a:cs typeface="冬青黑体简体中文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78824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5788"/>
            <a:ext cx="91440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6"/>
          <p:cNvSpPr txBox="1"/>
          <p:nvPr userDrawn="1"/>
        </p:nvSpPr>
        <p:spPr>
          <a:xfrm>
            <a:off x="74613" y="4773613"/>
            <a:ext cx="1147762" cy="276225"/>
          </a:xfrm>
          <a:prstGeom prst="rect">
            <a:avLst/>
          </a:prstGeom>
        </p:spPr>
        <p:txBody>
          <a:bodyPr>
            <a:spAutoFit/>
          </a:bodyPr>
          <a:lstStyle>
            <a:lvl1pPr algn="ctr" defTabSz="685800">
              <a:defRPr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1pPr>
            <a:lvl2pPr marL="742950" indent="-28575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1200" smtClean="0">
                <a:solidFill>
                  <a:srgbClr val="404040"/>
                </a:solidFill>
                <a:latin typeface="冬青黑体简体中文 W3" charset="0"/>
                <a:ea typeface="冬青黑体简体中文 W3" charset="0"/>
                <a:cs typeface="冬青黑体简体中文 W3" charset="0"/>
              </a:rPr>
              <a:t>Power</a:t>
            </a:r>
            <a:r>
              <a:rPr lang="en-US" altLang="zh-CN" sz="1200" smtClean="0">
                <a:solidFill>
                  <a:srgbClr val="404040"/>
                </a:solidFill>
                <a:latin typeface="Impact" charset="0"/>
                <a:ea typeface="Hiragino Sans GB W3" charset="0"/>
                <a:cs typeface="Hiragino Sans GB W3" charset="0"/>
              </a:rPr>
              <a:t>Point</a:t>
            </a:r>
            <a:endParaRPr lang="zh-CN" altLang="en-US" sz="1200" smtClean="0">
              <a:solidFill>
                <a:srgbClr val="404040"/>
              </a:solidFill>
              <a:latin typeface="冬青黑体简体中文 W3" charset="0"/>
              <a:ea typeface="冬青黑体简体中文 W3" charset="0"/>
              <a:cs typeface="冬青黑体简体中文 W3" charset="0"/>
            </a:endParaRPr>
          </a:p>
        </p:txBody>
      </p:sp>
      <p:sp>
        <p:nvSpPr>
          <p:cNvPr id="4" name="图片占位符 6"/>
          <p:cNvSpPr>
            <a:spLocks noGrp="1"/>
          </p:cNvSpPr>
          <p:nvPr>
            <p:ph type="pic" sz="quarter" idx="10"/>
          </p:nvPr>
        </p:nvSpPr>
        <p:spPr>
          <a:xfrm>
            <a:off x="899592" y="760174"/>
            <a:ext cx="2944327" cy="1656184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5" name="图片占位符 6"/>
          <p:cNvSpPr>
            <a:spLocks noGrp="1"/>
          </p:cNvSpPr>
          <p:nvPr>
            <p:ph type="pic" sz="quarter" idx="11"/>
          </p:nvPr>
        </p:nvSpPr>
        <p:spPr>
          <a:xfrm>
            <a:off x="5324234" y="760174"/>
            <a:ext cx="2944327" cy="1656184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6" name="图片占位符 6"/>
          <p:cNvSpPr>
            <a:spLocks noGrp="1"/>
          </p:cNvSpPr>
          <p:nvPr>
            <p:ph type="pic" sz="quarter" idx="12"/>
          </p:nvPr>
        </p:nvSpPr>
        <p:spPr>
          <a:xfrm>
            <a:off x="3111913" y="2704389"/>
            <a:ext cx="2944327" cy="1656184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89694807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5788"/>
            <a:ext cx="91440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6"/>
          <p:cNvSpPr txBox="1"/>
          <p:nvPr userDrawn="1"/>
        </p:nvSpPr>
        <p:spPr>
          <a:xfrm>
            <a:off x="74613" y="4773613"/>
            <a:ext cx="1147762" cy="276225"/>
          </a:xfrm>
          <a:prstGeom prst="rect">
            <a:avLst/>
          </a:prstGeom>
        </p:spPr>
        <p:txBody>
          <a:bodyPr>
            <a:spAutoFit/>
          </a:bodyPr>
          <a:lstStyle>
            <a:lvl1pPr algn="ctr" defTabSz="685800">
              <a:defRPr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1pPr>
            <a:lvl2pPr marL="742950" indent="-28575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1200" smtClean="0">
                <a:solidFill>
                  <a:srgbClr val="404040"/>
                </a:solidFill>
                <a:latin typeface="冬青黑体简体中文 W3" charset="0"/>
                <a:ea typeface="冬青黑体简体中文 W3" charset="0"/>
                <a:cs typeface="冬青黑体简体中文 W3" charset="0"/>
              </a:rPr>
              <a:t>Power</a:t>
            </a:r>
            <a:r>
              <a:rPr lang="en-US" altLang="zh-CN" sz="1200" smtClean="0">
                <a:solidFill>
                  <a:srgbClr val="404040"/>
                </a:solidFill>
                <a:latin typeface="Impact" charset="0"/>
                <a:ea typeface="Hiragino Sans GB W3" charset="0"/>
                <a:cs typeface="Hiragino Sans GB W3" charset="0"/>
              </a:rPr>
              <a:t>Point</a:t>
            </a:r>
            <a:endParaRPr lang="zh-CN" altLang="en-US" sz="1200" smtClean="0">
              <a:solidFill>
                <a:srgbClr val="404040"/>
              </a:solidFill>
              <a:latin typeface="冬青黑体简体中文 W3" charset="0"/>
              <a:ea typeface="冬青黑体简体中文 W3" charset="0"/>
              <a:cs typeface="冬青黑体简体中文 W3" charset="0"/>
            </a:endParaRPr>
          </a:p>
        </p:txBody>
      </p:sp>
      <p:sp>
        <p:nvSpPr>
          <p:cNvPr id="4" name="图片占位符 6"/>
          <p:cNvSpPr>
            <a:spLocks noGrp="1"/>
          </p:cNvSpPr>
          <p:nvPr>
            <p:ph type="pic" sz="quarter" idx="10"/>
          </p:nvPr>
        </p:nvSpPr>
        <p:spPr>
          <a:xfrm>
            <a:off x="673057" y="627534"/>
            <a:ext cx="2084069" cy="1172289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6" name="图片占位符 6"/>
          <p:cNvSpPr>
            <a:spLocks noGrp="1"/>
          </p:cNvSpPr>
          <p:nvPr>
            <p:ph type="pic" sz="quarter" idx="12"/>
          </p:nvPr>
        </p:nvSpPr>
        <p:spPr>
          <a:xfrm>
            <a:off x="673058" y="1788160"/>
            <a:ext cx="2084069" cy="1172289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9" name="图片占位符 6"/>
          <p:cNvSpPr>
            <a:spLocks noGrp="1"/>
          </p:cNvSpPr>
          <p:nvPr>
            <p:ph type="pic" sz="quarter" idx="13"/>
          </p:nvPr>
        </p:nvSpPr>
        <p:spPr>
          <a:xfrm>
            <a:off x="673058" y="2948785"/>
            <a:ext cx="2084069" cy="1172289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10" name="图片占位符 6"/>
          <p:cNvSpPr>
            <a:spLocks noGrp="1"/>
          </p:cNvSpPr>
          <p:nvPr>
            <p:ph type="pic" sz="quarter" idx="14"/>
          </p:nvPr>
        </p:nvSpPr>
        <p:spPr>
          <a:xfrm>
            <a:off x="2987824" y="627534"/>
            <a:ext cx="2084069" cy="1172289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11" name="图片占位符 6"/>
          <p:cNvSpPr>
            <a:spLocks noGrp="1"/>
          </p:cNvSpPr>
          <p:nvPr>
            <p:ph type="pic" sz="quarter" idx="15"/>
          </p:nvPr>
        </p:nvSpPr>
        <p:spPr>
          <a:xfrm>
            <a:off x="2987825" y="1788160"/>
            <a:ext cx="2084069" cy="1172289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12" name="图片占位符 6"/>
          <p:cNvSpPr>
            <a:spLocks noGrp="1"/>
          </p:cNvSpPr>
          <p:nvPr>
            <p:ph type="pic" sz="quarter" idx="16"/>
          </p:nvPr>
        </p:nvSpPr>
        <p:spPr>
          <a:xfrm>
            <a:off x="2987825" y="2948785"/>
            <a:ext cx="2084069" cy="1172289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44694417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5788"/>
            <a:ext cx="91440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6"/>
          <p:cNvSpPr txBox="1"/>
          <p:nvPr userDrawn="1"/>
        </p:nvSpPr>
        <p:spPr>
          <a:xfrm>
            <a:off x="74613" y="4773613"/>
            <a:ext cx="1147762" cy="276225"/>
          </a:xfrm>
          <a:prstGeom prst="rect">
            <a:avLst/>
          </a:prstGeom>
        </p:spPr>
        <p:txBody>
          <a:bodyPr>
            <a:spAutoFit/>
          </a:bodyPr>
          <a:lstStyle>
            <a:lvl1pPr algn="ctr" defTabSz="685800">
              <a:defRPr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1pPr>
            <a:lvl2pPr marL="742950" indent="-28575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1200" smtClean="0">
                <a:solidFill>
                  <a:srgbClr val="404040"/>
                </a:solidFill>
                <a:latin typeface="冬青黑体简体中文 W3" charset="0"/>
                <a:ea typeface="冬青黑体简体中文 W3" charset="0"/>
                <a:cs typeface="冬青黑体简体中文 W3" charset="0"/>
              </a:rPr>
              <a:t>Power</a:t>
            </a:r>
            <a:r>
              <a:rPr lang="en-US" altLang="zh-CN" sz="1200" smtClean="0">
                <a:solidFill>
                  <a:srgbClr val="404040"/>
                </a:solidFill>
                <a:latin typeface="Impact" charset="0"/>
                <a:ea typeface="Hiragino Sans GB W3" charset="0"/>
                <a:cs typeface="Hiragino Sans GB W3" charset="0"/>
              </a:rPr>
              <a:t>Point</a:t>
            </a:r>
            <a:endParaRPr lang="zh-CN" altLang="en-US" sz="1200" smtClean="0">
              <a:solidFill>
                <a:srgbClr val="404040"/>
              </a:solidFill>
              <a:latin typeface="冬青黑体简体中文 W3" charset="0"/>
              <a:ea typeface="冬青黑体简体中文 W3" charset="0"/>
              <a:cs typeface="冬青黑体简体中文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16811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62102683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5788"/>
            <a:ext cx="91440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6"/>
          <p:cNvSpPr txBox="1"/>
          <p:nvPr userDrawn="1"/>
        </p:nvSpPr>
        <p:spPr>
          <a:xfrm>
            <a:off x="74613" y="4773613"/>
            <a:ext cx="1147762" cy="276225"/>
          </a:xfrm>
          <a:prstGeom prst="rect">
            <a:avLst/>
          </a:prstGeom>
        </p:spPr>
        <p:txBody>
          <a:bodyPr>
            <a:spAutoFit/>
          </a:bodyPr>
          <a:lstStyle>
            <a:lvl1pPr algn="ctr" defTabSz="685800">
              <a:defRPr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1pPr>
            <a:lvl2pPr marL="742950" indent="-28575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1200" smtClean="0">
                <a:solidFill>
                  <a:srgbClr val="404040"/>
                </a:solidFill>
                <a:latin typeface="冬青黑体简体中文 W3" charset="0"/>
                <a:ea typeface="冬青黑体简体中文 W3" charset="0"/>
                <a:cs typeface="冬青黑体简体中文 W3" charset="0"/>
              </a:rPr>
              <a:t>Power</a:t>
            </a:r>
            <a:r>
              <a:rPr lang="en-US" altLang="zh-CN" sz="1200" smtClean="0">
                <a:solidFill>
                  <a:srgbClr val="404040"/>
                </a:solidFill>
                <a:latin typeface="Impact" charset="0"/>
                <a:ea typeface="Hiragino Sans GB W3" charset="0"/>
                <a:cs typeface="Hiragino Sans GB W3" charset="0"/>
              </a:rPr>
              <a:t>Point</a:t>
            </a:r>
            <a:endParaRPr lang="zh-CN" altLang="en-US" sz="1200" smtClean="0">
              <a:solidFill>
                <a:srgbClr val="404040"/>
              </a:solidFill>
              <a:latin typeface="冬青黑体简体中文 W3" charset="0"/>
              <a:ea typeface="冬青黑体简体中文 W3" charset="0"/>
              <a:cs typeface="冬青黑体简体中文 W3" charset="0"/>
            </a:endParaRPr>
          </a:p>
        </p:txBody>
      </p:sp>
      <p:sp>
        <p:nvSpPr>
          <p:cNvPr id="7" name="图片占位符 3"/>
          <p:cNvSpPr>
            <a:spLocks noGrp="1"/>
          </p:cNvSpPr>
          <p:nvPr>
            <p:ph type="pic" sz="quarter" idx="10"/>
          </p:nvPr>
        </p:nvSpPr>
        <p:spPr>
          <a:xfrm>
            <a:off x="1460791" y="0"/>
            <a:ext cx="6260935" cy="5312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845 w 10000"/>
              <a:gd name="connsiteY3" fmla="*/ 9650 h 10000"/>
              <a:gd name="connsiteX4" fmla="*/ 0 w 10000"/>
              <a:gd name="connsiteY4" fmla="*/ 0 h 10000"/>
              <a:gd name="connsiteX0" fmla="*/ 0 w 10024"/>
              <a:gd name="connsiteY0" fmla="*/ 0 h 10000"/>
              <a:gd name="connsiteX1" fmla="*/ 10024 w 10024"/>
              <a:gd name="connsiteY1" fmla="*/ 0 h 10000"/>
              <a:gd name="connsiteX2" fmla="*/ 8024 w 10024"/>
              <a:gd name="connsiteY2" fmla="*/ 10000 h 10000"/>
              <a:gd name="connsiteX3" fmla="*/ 869 w 10024"/>
              <a:gd name="connsiteY3" fmla="*/ 9650 h 10000"/>
              <a:gd name="connsiteX4" fmla="*/ 0 w 10024"/>
              <a:gd name="connsiteY4" fmla="*/ 0 h 10000"/>
              <a:gd name="connsiteX0" fmla="*/ 0 w 10024"/>
              <a:gd name="connsiteY0" fmla="*/ 0 h 9650"/>
              <a:gd name="connsiteX1" fmla="*/ 10024 w 10024"/>
              <a:gd name="connsiteY1" fmla="*/ 0 h 9650"/>
              <a:gd name="connsiteX2" fmla="*/ 9281 w 10024"/>
              <a:gd name="connsiteY2" fmla="*/ 9387 h 9650"/>
              <a:gd name="connsiteX3" fmla="*/ 869 w 10024"/>
              <a:gd name="connsiteY3" fmla="*/ 9650 h 9650"/>
              <a:gd name="connsiteX4" fmla="*/ 0 w 10024"/>
              <a:gd name="connsiteY4" fmla="*/ 0 h 9650"/>
              <a:gd name="connsiteX0" fmla="*/ 0 w 10086"/>
              <a:gd name="connsiteY0" fmla="*/ 0 h 10000"/>
              <a:gd name="connsiteX1" fmla="*/ 10086 w 10086"/>
              <a:gd name="connsiteY1" fmla="*/ 0 h 10000"/>
              <a:gd name="connsiteX2" fmla="*/ 9259 w 10086"/>
              <a:gd name="connsiteY2" fmla="*/ 9727 h 10000"/>
              <a:gd name="connsiteX3" fmla="*/ 867 w 10086"/>
              <a:gd name="connsiteY3" fmla="*/ 10000 h 10000"/>
              <a:gd name="connsiteX4" fmla="*/ 0 w 10086"/>
              <a:gd name="connsiteY4" fmla="*/ 0 h 10000"/>
              <a:gd name="connsiteX0" fmla="*/ 0 w 10086"/>
              <a:gd name="connsiteY0" fmla="*/ 0 h 9909"/>
              <a:gd name="connsiteX1" fmla="*/ 10086 w 10086"/>
              <a:gd name="connsiteY1" fmla="*/ 0 h 9909"/>
              <a:gd name="connsiteX2" fmla="*/ 9259 w 10086"/>
              <a:gd name="connsiteY2" fmla="*/ 9727 h 9909"/>
              <a:gd name="connsiteX3" fmla="*/ 867 w 10086"/>
              <a:gd name="connsiteY3" fmla="*/ 9909 h 9909"/>
              <a:gd name="connsiteX4" fmla="*/ 0 w 10086"/>
              <a:gd name="connsiteY4" fmla="*/ 0 h 9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86" h="9909">
                <a:moveTo>
                  <a:pt x="0" y="0"/>
                </a:moveTo>
                <a:lnTo>
                  <a:pt x="10086" y="0"/>
                </a:lnTo>
                <a:cubicBezTo>
                  <a:pt x="9839" y="3242"/>
                  <a:pt x="9506" y="6485"/>
                  <a:pt x="9259" y="9727"/>
                </a:cubicBezTo>
                <a:lnTo>
                  <a:pt x="867" y="9909"/>
                </a:lnTo>
                <a:cubicBezTo>
                  <a:pt x="586" y="6575"/>
                  <a:pt x="281" y="3334"/>
                  <a:pt x="0" y="0"/>
                </a:cubicBezTo>
                <a:close/>
              </a:path>
            </a:pathLst>
          </a:cu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75103380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1847352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6"/>
          <p:cNvSpPr>
            <a:spLocks noChangeArrowheads="1"/>
          </p:cNvSpPr>
          <p:nvPr userDrawn="1"/>
        </p:nvSpPr>
        <p:spPr bwMode="auto">
          <a:xfrm>
            <a:off x="0" y="0"/>
            <a:ext cx="9144000" cy="5148263"/>
          </a:xfrm>
          <a:prstGeom prst="rect">
            <a:avLst/>
          </a:prstGeom>
          <a:solidFill>
            <a:srgbClr val="1E3240">
              <a:alpha val="74901"/>
            </a:srgbClr>
          </a:solidFill>
          <a:ln>
            <a:noFill/>
          </a:ln>
          <a:effectLst>
            <a:outerShdw blurRad="25400" dist="12700" dir="54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26789" tIns="26789" rIns="26789" bIns="26789" anchor="ctr"/>
          <a:lstStyle/>
          <a:p>
            <a:pPr marL="171450" algn="ctr" eaLnBrk="1">
              <a:defRPr/>
            </a:pPr>
            <a:endParaRPr lang="zh-CN" altLang="en-US">
              <a:ea typeface="ＭＳ Ｐゴシック" charset="0"/>
              <a:cs typeface="Helvetica Light" charset="0"/>
            </a:endParaRPr>
          </a:p>
        </p:txBody>
      </p:sp>
      <p:sp>
        <p:nvSpPr>
          <p:cNvPr id="14" name="图片占位符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2051050" y="1276350"/>
            <a:ext cx="1296988" cy="1295400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15" name="图片占位符 2"/>
          <p:cNvSpPr>
            <a:spLocks noGrp="1"/>
          </p:cNvSpPr>
          <p:nvPr>
            <p:ph type="pic" sz="quarter" idx="12"/>
          </p:nvPr>
        </p:nvSpPr>
        <p:spPr>
          <a:xfrm>
            <a:off x="4306010" y="1276350"/>
            <a:ext cx="1296988" cy="1295400"/>
          </a:xfrm>
          <a:prstGeom prst="ellipse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05190221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 userDrawn="1"/>
        </p:nvSpPr>
        <p:spPr bwMode="auto">
          <a:xfrm>
            <a:off x="0" y="0"/>
            <a:ext cx="9144000" cy="5148263"/>
          </a:xfrm>
          <a:prstGeom prst="rect">
            <a:avLst/>
          </a:prstGeom>
          <a:solidFill>
            <a:srgbClr val="1E3240">
              <a:alpha val="74901"/>
            </a:srgbClr>
          </a:solidFill>
          <a:ln>
            <a:noFill/>
          </a:ln>
          <a:effectLst>
            <a:outerShdw blurRad="25400" dist="12700" dir="54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26789" tIns="26789" rIns="26789" bIns="26789" anchor="ctr"/>
          <a:lstStyle/>
          <a:p>
            <a:pPr marL="171450" algn="ctr" eaLnBrk="1">
              <a:defRPr/>
            </a:pPr>
            <a:endParaRPr lang="zh-CN" altLang="en-US">
              <a:ea typeface="ＭＳ Ｐゴシック" charset="0"/>
              <a:cs typeface="Helvetica Light" charset="0"/>
            </a:endParaRPr>
          </a:p>
        </p:txBody>
      </p:sp>
      <p:sp>
        <p:nvSpPr>
          <p:cNvPr id="14" name="图片占位符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4" name="图片占位符 2"/>
          <p:cNvSpPr>
            <a:spLocks noGrp="1"/>
          </p:cNvSpPr>
          <p:nvPr>
            <p:ph type="pic" sz="quarter" idx="11"/>
          </p:nvPr>
        </p:nvSpPr>
        <p:spPr>
          <a:xfrm>
            <a:off x="2051050" y="1276350"/>
            <a:ext cx="1296988" cy="129540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5" name="图片占位符 2"/>
          <p:cNvSpPr>
            <a:spLocks noGrp="1"/>
          </p:cNvSpPr>
          <p:nvPr>
            <p:ph type="pic" sz="quarter" idx="12"/>
          </p:nvPr>
        </p:nvSpPr>
        <p:spPr>
          <a:xfrm>
            <a:off x="4306010" y="1276350"/>
            <a:ext cx="1296988" cy="129540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6" name="图片占位符 2"/>
          <p:cNvSpPr>
            <a:spLocks noGrp="1"/>
          </p:cNvSpPr>
          <p:nvPr>
            <p:ph type="pic" sz="quarter" idx="13"/>
          </p:nvPr>
        </p:nvSpPr>
        <p:spPr>
          <a:xfrm>
            <a:off x="6533793" y="1276350"/>
            <a:ext cx="1296988" cy="129540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86759059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6"/>
          <p:cNvSpPr>
            <a:spLocks noChangeArrowheads="1"/>
          </p:cNvSpPr>
          <p:nvPr userDrawn="1"/>
        </p:nvSpPr>
        <p:spPr bwMode="auto">
          <a:xfrm>
            <a:off x="0" y="0"/>
            <a:ext cx="9144000" cy="5148263"/>
          </a:xfrm>
          <a:prstGeom prst="rect">
            <a:avLst/>
          </a:prstGeom>
          <a:solidFill>
            <a:srgbClr val="1E3240">
              <a:alpha val="74901"/>
            </a:srgbClr>
          </a:solidFill>
          <a:ln>
            <a:noFill/>
          </a:ln>
          <a:effectLst>
            <a:outerShdw blurRad="25400" dist="12700" dir="54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26789" tIns="26789" rIns="26789" bIns="26789" anchor="ctr"/>
          <a:lstStyle/>
          <a:p>
            <a:pPr marL="171450" algn="ctr" eaLnBrk="1">
              <a:defRPr/>
            </a:pPr>
            <a:endParaRPr lang="zh-CN" altLang="en-US">
              <a:ea typeface="ＭＳ Ｐゴシック" charset="0"/>
              <a:cs typeface="Helvetica Light" charset="0"/>
            </a:endParaRPr>
          </a:p>
        </p:txBody>
      </p:sp>
      <p:sp>
        <p:nvSpPr>
          <p:cNvPr id="14" name="图片占位符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4" name="图片占位符 2"/>
          <p:cNvSpPr>
            <a:spLocks noGrp="1"/>
          </p:cNvSpPr>
          <p:nvPr>
            <p:ph type="pic" sz="quarter" idx="11"/>
          </p:nvPr>
        </p:nvSpPr>
        <p:spPr>
          <a:xfrm>
            <a:off x="2051050" y="1276350"/>
            <a:ext cx="1296988" cy="129540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5" name="图片占位符 2"/>
          <p:cNvSpPr>
            <a:spLocks noGrp="1"/>
          </p:cNvSpPr>
          <p:nvPr>
            <p:ph type="pic" sz="quarter" idx="12"/>
          </p:nvPr>
        </p:nvSpPr>
        <p:spPr>
          <a:xfrm>
            <a:off x="4306010" y="1276350"/>
            <a:ext cx="1296988" cy="1295400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9650731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5788"/>
            <a:ext cx="91440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6"/>
          <p:cNvSpPr txBox="1"/>
          <p:nvPr userDrawn="1"/>
        </p:nvSpPr>
        <p:spPr>
          <a:xfrm>
            <a:off x="74613" y="4773613"/>
            <a:ext cx="1147762" cy="276225"/>
          </a:xfrm>
          <a:prstGeom prst="rect">
            <a:avLst/>
          </a:prstGeom>
        </p:spPr>
        <p:txBody>
          <a:bodyPr>
            <a:spAutoFit/>
          </a:bodyPr>
          <a:lstStyle>
            <a:lvl1pPr algn="ctr" defTabSz="685800">
              <a:defRPr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1pPr>
            <a:lvl2pPr marL="742950" indent="-28575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1200" smtClean="0">
                <a:solidFill>
                  <a:srgbClr val="404040"/>
                </a:solidFill>
                <a:latin typeface="冬青黑体简体中文 W3" charset="0"/>
                <a:ea typeface="冬青黑体简体中文 W3" charset="0"/>
                <a:cs typeface="冬青黑体简体中文 W3" charset="0"/>
              </a:rPr>
              <a:t>Power</a:t>
            </a:r>
            <a:r>
              <a:rPr lang="en-US" altLang="zh-CN" sz="1200" smtClean="0">
                <a:solidFill>
                  <a:srgbClr val="404040"/>
                </a:solidFill>
                <a:latin typeface="Impact" charset="0"/>
                <a:ea typeface="Hiragino Sans GB W3" charset="0"/>
                <a:cs typeface="Hiragino Sans GB W3" charset="0"/>
              </a:rPr>
              <a:t>Point</a:t>
            </a:r>
            <a:endParaRPr lang="zh-CN" altLang="en-US" sz="1200" smtClean="0">
              <a:solidFill>
                <a:srgbClr val="404040"/>
              </a:solidFill>
              <a:latin typeface="冬青黑体简体中文 W3" charset="0"/>
              <a:ea typeface="冬青黑体简体中文 W3" charset="0"/>
              <a:cs typeface="冬青黑体简体中文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510538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431620201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5788"/>
            <a:ext cx="91440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6"/>
          <p:cNvSpPr txBox="1"/>
          <p:nvPr userDrawn="1"/>
        </p:nvSpPr>
        <p:spPr>
          <a:xfrm>
            <a:off x="74613" y="4773613"/>
            <a:ext cx="1147762" cy="276225"/>
          </a:xfrm>
          <a:prstGeom prst="rect">
            <a:avLst/>
          </a:prstGeom>
        </p:spPr>
        <p:txBody>
          <a:bodyPr>
            <a:spAutoFit/>
          </a:bodyPr>
          <a:lstStyle>
            <a:lvl1pPr algn="ctr" defTabSz="685800">
              <a:defRPr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1pPr>
            <a:lvl2pPr marL="742950" indent="-28575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1200" smtClean="0">
                <a:solidFill>
                  <a:srgbClr val="404040"/>
                </a:solidFill>
                <a:latin typeface="冬青黑体简体中文 W3" charset="0"/>
                <a:ea typeface="冬青黑体简体中文 W3" charset="0"/>
                <a:cs typeface="冬青黑体简体中文 W3" charset="0"/>
              </a:rPr>
              <a:t>Power</a:t>
            </a:r>
            <a:r>
              <a:rPr lang="en-US" altLang="zh-CN" sz="1200" smtClean="0">
                <a:solidFill>
                  <a:srgbClr val="404040"/>
                </a:solidFill>
                <a:latin typeface="Impact" charset="0"/>
                <a:ea typeface="Hiragino Sans GB W3" charset="0"/>
                <a:cs typeface="Hiragino Sans GB W3" charset="0"/>
              </a:rPr>
              <a:t>Point</a:t>
            </a:r>
            <a:endParaRPr lang="zh-CN" altLang="en-US" sz="1200" smtClean="0">
              <a:solidFill>
                <a:srgbClr val="404040"/>
              </a:solidFill>
              <a:latin typeface="冬青黑体简体中文 W3" charset="0"/>
              <a:ea typeface="冬青黑体简体中文 W3" charset="0"/>
              <a:cs typeface="冬青黑体简体中文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52167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15526679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5788"/>
            <a:ext cx="91440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6"/>
          <p:cNvSpPr txBox="1"/>
          <p:nvPr userDrawn="1"/>
        </p:nvSpPr>
        <p:spPr>
          <a:xfrm>
            <a:off x="74613" y="4773613"/>
            <a:ext cx="1147762" cy="276225"/>
          </a:xfrm>
          <a:prstGeom prst="rect">
            <a:avLst/>
          </a:prstGeom>
        </p:spPr>
        <p:txBody>
          <a:bodyPr>
            <a:spAutoFit/>
          </a:bodyPr>
          <a:lstStyle>
            <a:lvl1pPr algn="ctr" defTabSz="685800">
              <a:defRPr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1pPr>
            <a:lvl2pPr marL="742950" indent="-28575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1200" smtClean="0">
                <a:solidFill>
                  <a:srgbClr val="404040"/>
                </a:solidFill>
                <a:latin typeface="冬青黑体简体中文 W3" charset="0"/>
                <a:ea typeface="冬青黑体简体中文 W3" charset="0"/>
                <a:cs typeface="冬青黑体简体中文 W3" charset="0"/>
              </a:rPr>
              <a:t>Power</a:t>
            </a:r>
            <a:r>
              <a:rPr lang="en-US" altLang="zh-CN" sz="1200" smtClean="0">
                <a:solidFill>
                  <a:srgbClr val="404040"/>
                </a:solidFill>
                <a:latin typeface="Impact" charset="0"/>
                <a:ea typeface="Hiragino Sans GB W3" charset="0"/>
                <a:cs typeface="Hiragino Sans GB W3" charset="0"/>
              </a:rPr>
              <a:t>Point</a:t>
            </a:r>
            <a:endParaRPr lang="zh-CN" altLang="en-US" sz="1200" smtClean="0">
              <a:solidFill>
                <a:srgbClr val="404040"/>
              </a:solidFill>
              <a:latin typeface="冬青黑体简体中文 W3" charset="0"/>
              <a:ea typeface="冬青黑体简体中文 W3" charset="0"/>
              <a:cs typeface="冬青黑体简体中文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44576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97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7" hidden="1"/>
          <p:cNvSpPr/>
          <p:nvPr userDrawn="1"/>
        </p:nvSpPr>
        <p:spPr>
          <a:xfrm rot="10800000">
            <a:off x="2790" y="0"/>
            <a:ext cx="9143999" cy="5143500"/>
          </a:xfrm>
          <a:prstGeom prst="rect">
            <a:avLst/>
          </a:prstGeom>
          <a:gradFill flip="none" rotWithShape="1">
            <a:gsLst>
              <a:gs pos="0">
                <a:srgbClr val="F2EFE8">
                  <a:alpha val="80000"/>
                </a:srgbClr>
              </a:gs>
              <a:gs pos="50000">
                <a:srgbClr val="F9F6F1"/>
              </a:gs>
              <a:gs pos="100000">
                <a:srgbClr val="FEFEFE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>
              <a:defRPr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1pPr>
            <a:lvl2pPr marL="742950" indent="-285750" algn="ctr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>
              <a:defRPr/>
            </a:pPr>
            <a:endParaRPr lang="zh-CN" altLang="en-US" smtClean="0">
              <a:solidFill>
                <a:srgbClr val="FFFFFF"/>
              </a:solidFill>
              <a:latin typeface="Calibri" charset="0"/>
              <a:ea typeface="宋体" charset="0"/>
              <a:cs typeface="宋体" charset="0"/>
            </a:endParaRPr>
          </a:p>
        </p:txBody>
      </p:sp>
      <p:pic>
        <p:nvPicPr>
          <p:cNvPr id="6" name="图片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5788"/>
            <a:ext cx="91440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6"/>
          <p:cNvSpPr txBox="1"/>
          <p:nvPr userDrawn="1"/>
        </p:nvSpPr>
        <p:spPr>
          <a:xfrm>
            <a:off x="74613" y="4773613"/>
            <a:ext cx="1147762" cy="276225"/>
          </a:xfrm>
          <a:prstGeom prst="rect">
            <a:avLst/>
          </a:prstGeom>
        </p:spPr>
        <p:txBody>
          <a:bodyPr>
            <a:spAutoFit/>
          </a:bodyPr>
          <a:lstStyle>
            <a:lvl1pPr algn="ctr" defTabSz="685800">
              <a:defRPr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1pPr>
            <a:lvl2pPr marL="742950" indent="-28575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1200" smtClean="0">
                <a:solidFill>
                  <a:srgbClr val="404040"/>
                </a:solidFill>
                <a:latin typeface="冬青黑体简体中文 W3" charset="0"/>
                <a:ea typeface="冬青黑体简体中文 W3" charset="0"/>
                <a:cs typeface="冬青黑体简体中文 W3" charset="0"/>
              </a:rPr>
              <a:t>Power</a:t>
            </a:r>
            <a:r>
              <a:rPr lang="en-US" altLang="zh-CN" sz="1200" smtClean="0">
                <a:solidFill>
                  <a:srgbClr val="404040"/>
                </a:solidFill>
                <a:latin typeface="Impact" charset="0"/>
                <a:ea typeface="Hiragino Sans GB W3" charset="0"/>
                <a:cs typeface="Hiragino Sans GB W3" charset="0"/>
              </a:rPr>
              <a:t>Point</a:t>
            </a:r>
            <a:endParaRPr lang="zh-CN" altLang="en-US" sz="1200" smtClean="0">
              <a:solidFill>
                <a:srgbClr val="404040"/>
              </a:solidFill>
              <a:latin typeface="冬青黑体简体中文 W3" charset="0"/>
              <a:ea typeface="冬青黑体简体中文 W3" charset="0"/>
              <a:cs typeface="冬青黑体简体中文 W3" charset="0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0"/>
          </p:nvPr>
        </p:nvSpPr>
        <p:spPr>
          <a:xfrm>
            <a:off x="0" y="1106488"/>
            <a:ext cx="9144000" cy="3024187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433614746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13683202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5788"/>
            <a:ext cx="91440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6"/>
          <p:cNvSpPr txBox="1"/>
          <p:nvPr userDrawn="1"/>
        </p:nvSpPr>
        <p:spPr>
          <a:xfrm>
            <a:off x="74613" y="4773613"/>
            <a:ext cx="1147762" cy="276225"/>
          </a:xfrm>
          <a:prstGeom prst="rect">
            <a:avLst/>
          </a:prstGeom>
        </p:spPr>
        <p:txBody>
          <a:bodyPr>
            <a:spAutoFit/>
          </a:bodyPr>
          <a:lstStyle>
            <a:lvl1pPr algn="ctr" defTabSz="685800">
              <a:defRPr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1pPr>
            <a:lvl2pPr marL="742950" indent="-28575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1200" smtClean="0">
                <a:solidFill>
                  <a:srgbClr val="404040"/>
                </a:solidFill>
                <a:latin typeface="冬青黑体简体中文 W3" charset="0"/>
                <a:ea typeface="冬青黑体简体中文 W3" charset="0"/>
                <a:cs typeface="冬青黑体简体中文 W3" charset="0"/>
              </a:rPr>
              <a:t>Power</a:t>
            </a:r>
            <a:r>
              <a:rPr lang="en-US" altLang="zh-CN" sz="1200" smtClean="0">
                <a:solidFill>
                  <a:srgbClr val="404040"/>
                </a:solidFill>
                <a:latin typeface="Impact" charset="0"/>
                <a:ea typeface="Hiragino Sans GB W3" charset="0"/>
                <a:cs typeface="Hiragino Sans GB W3" charset="0"/>
              </a:rPr>
              <a:t>Point</a:t>
            </a:r>
            <a:endParaRPr lang="zh-CN" altLang="en-US" sz="1200" smtClean="0">
              <a:solidFill>
                <a:srgbClr val="404040"/>
              </a:solidFill>
              <a:latin typeface="冬青黑体简体中文 W3" charset="0"/>
              <a:ea typeface="冬青黑体简体中文 W3" charset="0"/>
              <a:cs typeface="冬青黑体简体中文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13160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902722975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5788"/>
            <a:ext cx="91440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6"/>
          <p:cNvSpPr txBox="1"/>
          <p:nvPr userDrawn="1"/>
        </p:nvSpPr>
        <p:spPr>
          <a:xfrm>
            <a:off x="74613" y="4773613"/>
            <a:ext cx="1147762" cy="276225"/>
          </a:xfrm>
          <a:prstGeom prst="rect">
            <a:avLst/>
          </a:prstGeom>
        </p:spPr>
        <p:txBody>
          <a:bodyPr>
            <a:spAutoFit/>
          </a:bodyPr>
          <a:lstStyle>
            <a:lvl1pPr algn="ctr" defTabSz="685800">
              <a:defRPr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1pPr>
            <a:lvl2pPr marL="742950" indent="-28575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1200" smtClean="0">
                <a:solidFill>
                  <a:srgbClr val="404040"/>
                </a:solidFill>
                <a:latin typeface="冬青黑体简体中文 W3" charset="0"/>
                <a:ea typeface="冬青黑体简体中文 W3" charset="0"/>
                <a:cs typeface="冬青黑体简体中文 W3" charset="0"/>
              </a:rPr>
              <a:t>Power</a:t>
            </a:r>
            <a:r>
              <a:rPr lang="en-US" altLang="zh-CN" sz="1200" smtClean="0">
                <a:solidFill>
                  <a:srgbClr val="404040"/>
                </a:solidFill>
                <a:latin typeface="Impact" charset="0"/>
                <a:ea typeface="Hiragino Sans GB W3" charset="0"/>
                <a:cs typeface="Hiragino Sans GB W3" charset="0"/>
              </a:rPr>
              <a:t>Point</a:t>
            </a:r>
            <a:endParaRPr lang="zh-CN" altLang="en-US" sz="1200" smtClean="0">
              <a:solidFill>
                <a:srgbClr val="404040"/>
              </a:solidFill>
              <a:latin typeface="冬青黑体简体中文 W3" charset="0"/>
              <a:ea typeface="冬青黑体简体中文 W3" charset="0"/>
              <a:cs typeface="冬青黑体简体中文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022018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140607456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5788"/>
            <a:ext cx="91440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7"/>
          <p:cNvSpPr txBox="1"/>
          <p:nvPr userDrawn="1"/>
        </p:nvSpPr>
        <p:spPr>
          <a:xfrm>
            <a:off x="74613" y="4773613"/>
            <a:ext cx="1147762" cy="276225"/>
          </a:xfrm>
          <a:prstGeom prst="rect">
            <a:avLst/>
          </a:prstGeom>
        </p:spPr>
        <p:txBody>
          <a:bodyPr>
            <a:spAutoFit/>
          </a:bodyPr>
          <a:lstStyle>
            <a:lvl1pPr algn="ctr" defTabSz="685800">
              <a:defRPr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1pPr>
            <a:lvl2pPr marL="742950" indent="-28575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1200" smtClean="0">
                <a:solidFill>
                  <a:srgbClr val="404040"/>
                </a:solidFill>
                <a:latin typeface="冬青黑体简体中文 W3" charset="0"/>
                <a:ea typeface="冬青黑体简体中文 W3" charset="0"/>
                <a:cs typeface="冬青黑体简体中文 W3" charset="0"/>
              </a:rPr>
              <a:t>Power</a:t>
            </a:r>
            <a:r>
              <a:rPr lang="en-US" altLang="zh-CN" sz="1200" smtClean="0">
                <a:solidFill>
                  <a:srgbClr val="404040"/>
                </a:solidFill>
                <a:latin typeface="Impact" charset="0"/>
                <a:ea typeface="Hiragino Sans GB W3" charset="0"/>
                <a:cs typeface="Hiragino Sans GB W3" charset="0"/>
              </a:rPr>
              <a:t>Point</a:t>
            </a:r>
            <a:endParaRPr lang="zh-CN" altLang="en-US" sz="1200" smtClean="0">
              <a:solidFill>
                <a:srgbClr val="404040"/>
              </a:solidFill>
              <a:latin typeface="冬青黑体简体中文 W3" charset="0"/>
              <a:ea typeface="冬青黑体简体中文 W3" charset="0"/>
              <a:cs typeface="冬青黑体简体中文 W3" charset="0"/>
            </a:endParaRPr>
          </a:p>
        </p:txBody>
      </p:sp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0" y="1084263"/>
            <a:ext cx="9144000" cy="2424112"/>
          </a:xfr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890181066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1 5"/>
          <p:cNvCxnSpPr/>
          <p:nvPr userDrawn="1"/>
        </p:nvCxnSpPr>
        <p:spPr>
          <a:xfrm>
            <a:off x="0" y="4559300"/>
            <a:ext cx="9144000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chemeClr val="bg1"/>
                </a:gs>
                <a:gs pos="100000">
                  <a:srgbClr val="FFFFFF"/>
                </a:gs>
                <a:gs pos="49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magine 46" descr="logo-conf-lato copy.pd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659313"/>
            <a:ext cx="1008062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图片占位符 4"/>
          <p:cNvSpPr>
            <a:spLocks noGrp="1"/>
          </p:cNvSpPr>
          <p:nvPr>
            <p:ph type="pic" sz="quarter" idx="10"/>
          </p:nvPr>
        </p:nvSpPr>
        <p:spPr>
          <a:xfrm>
            <a:off x="2656666" y="1203325"/>
            <a:ext cx="1582808" cy="1584325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32" name="图片占位符 4"/>
          <p:cNvSpPr>
            <a:spLocks noGrp="1"/>
          </p:cNvSpPr>
          <p:nvPr>
            <p:ph type="pic" sz="quarter" idx="11"/>
          </p:nvPr>
        </p:nvSpPr>
        <p:spPr>
          <a:xfrm>
            <a:off x="4764957" y="1203325"/>
            <a:ext cx="1582808" cy="1584325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33" name="图片占位符 4"/>
          <p:cNvSpPr>
            <a:spLocks noGrp="1"/>
          </p:cNvSpPr>
          <p:nvPr>
            <p:ph type="pic" sz="quarter" idx="12"/>
          </p:nvPr>
        </p:nvSpPr>
        <p:spPr>
          <a:xfrm>
            <a:off x="6875464" y="1203325"/>
            <a:ext cx="1582808" cy="1584325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endParaRPr lang="zh-CN" altLang="en-US" noProof="0" dirty="0"/>
          </a:p>
        </p:txBody>
      </p:sp>
      <p:sp>
        <p:nvSpPr>
          <p:cNvPr id="34" name="图片占位符 4"/>
          <p:cNvSpPr>
            <a:spLocks noGrp="1"/>
          </p:cNvSpPr>
          <p:nvPr>
            <p:ph type="pic" sz="quarter" idx="13"/>
          </p:nvPr>
        </p:nvSpPr>
        <p:spPr>
          <a:xfrm>
            <a:off x="539751" y="1203325"/>
            <a:ext cx="1582808" cy="1584325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517008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17164-73E3-4D90-B8CF-CC50276D9751}" type="datetimeFigureOut">
              <a:rPr lang="it-IT" smtClean="0"/>
              <a:pPr/>
              <a:t>01/03/2016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6EA2D1E-1528-4261-83D9-5B3AACBA111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35684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8AED0E-4FFA-4F85-ADA0-6D99A5DA24D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176893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immagine 1"/>
          <p:cNvSpPr>
            <a:spLocks noGrp="1" noTextEdit="1"/>
          </p:cNvSpPr>
          <p:nvPr>
            <p:ph type="pic" sz="quarter" idx="10"/>
          </p:nvPr>
        </p:nvSpPr>
        <p:spPr>
          <a:xfrm>
            <a:off x="4572000" y="1203325"/>
            <a:ext cx="4103688" cy="2952750"/>
          </a:xfrm>
        </p:spPr>
      </p:sp>
      <p:cxnSp>
        <p:nvCxnSpPr>
          <p:cNvPr id="8" name="Connettore 1 7"/>
          <p:cNvCxnSpPr/>
          <p:nvPr userDrawn="1"/>
        </p:nvCxnSpPr>
        <p:spPr>
          <a:xfrm>
            <a:off x="0" y="4559300"/>
            <a:ext cx="9144000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chemeClr val="bg1"/>
                </a:gs>
                <a:gs pos="100000">
                  <a:srgbClr val="FFFFFF"/>
                </a:gs>
                <a:gs pos="49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magine 46" descr="logo-conf-lato copy.pd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659313"/>
            <a:ext cx="1008062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780290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362479671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46" descr="logo-conf-lato copy.pd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659313"/>
            <a:ext cx="1008062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图片占位符 8"/>
          <p:cNvSpPr>
            <a:spLocks noGrp="1" noTextEdit="1"/>
          </p:cNvSpPr>
          <p:nvPr>
            <p:ph type="pic" sz="quarter" idx="10"/>
          </p:nvPr>
        </p:nvSpPr>
        <p:spPr>
          <a:xfrm>
            <a:off x="468313" y="1131888"/>
            <a:ext cx="8135937" cy="1500187"/>
          </a:xfrm>
        </p:spPr>
      </p:sp>
      <p:cxnSp>
        <p:nvCxnSpPr>
          <p:cNvPr id="26" name="Connettore 1 25"/>
          <p:cNvCxnSpPr/>
          <p:nvPr userDrawn="1"/>
        </p:nvCxnSpPr>
        <p:spPr>
          <a:xfrm>
            <a:off x="0" y="4559300"/>
            <a:ext cx="9144000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chemeClr val="bg1"/>
                </a:gs>
                <a:gs pos="100000">
                  <a:srgbClr val="FFFFFF"/>
                </a:gs>
                <a:gs pos="49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56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immagine 1"/>
          <p:cNvSpPr>
            <a:spLocks noGrp="1" noTextEdit="1"/>
          </p:cNvSpPr>
          <p:nvPr>
            <p:ph type="pic" sz="quarter" idx="10"/>
          </p:nvPr>
        </p:nvSpPr>
        <p:spPr>
          <a:xfrm>
            <a:off x="4572000" y="1203325"/>
            <a:ext cx="4103688" cy="2952750"/>
          </a:xfrm>
        </p:spPr>
      </p:sp>
      <p:cxnSp>
        <p:nvCxnSpPr>
          <p:cNvPr id="8" name="Connettore 1 7"/>
          <p:cNvCxnSpPr/>
          <p:nvPr userDrawn="1"/>
        </p:nvCxnSpPr>
        <p:spPr>
          <a:xfrm>
            <a:off x="0" y="4559300"/>
            <a:ext cx="9144000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chemeClr val="bg1"/>
                </a:gs>
                <a:gs pos="100000">
                  <a:srgbClr val="FFFFFF"/>
                </a:gs>
                <a:gs pos="49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magine 46" descr="logo-conf-lato copy.pd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659313"/>
            <a:ext cx="1008062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632306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5788"/>
            <a:ext cx="91440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6"/>
          <p:cNvSpPr txBox="1"/>
          <p:nvPr userDrawn="1"/>
        </p:nvSpPr>
        <p:spPr>
          <a:xfrm>
            <a:off x="74613" y="4773613"/>
            <a:ext cx="1147762" cy="276225"/>
          </a:xfrm>
          <a:prstGeom prst="rect">
            <a:avLst/>
          </a:prstGeom>
        </p:spPr>
        <p:txBody>
          <a:bodyPr>
            <a:spAutoFit/>
          </a:bodyPr>
          <a:lstStyle>
            <a:lvl1pPr algn="ctr" defTabSz="685800">
              <a:defRPr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1pPr>
            <a:lvl2pPr marL="742950" indent="-28575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1200" smtClean="0">
                <a:solidFill>
                  <a:srgbClr val="404040"/>
                </a:solidFill>
                <a:latin typeface="冬青黑体简体中文 W3" charset="0"/>
                <a:ea typeface="冬青黑体简体中文 W3" charset="0"/>
                <a:cs typeface="冬青黑体简体中文 W3" charset="0"/>
              </a:rPr>
              <a:t>Power</a:t>
            </a:r>
            <a:r>
              <a:rPr lang="en-US" altLang="zh-CN" sz="1200" smtClean="0">
                <a:solidFill>
                  <a:srgbClr val="404040"/>
                </a:solidFill>
                <a:latin typeface="Impact" charset="0"/>
                <a:ea typeface="Hiragino Sans GB W3" charset="0"/>
                <a:cs typeface="Hiragino Sans GB W3" charset="0"/>
              </a:rPr>
              <a:t>Point</a:t>
            </a:r>
            <a:endParaRPr lang="zh-CN" altLang="en-US" sz="1200" smtClean="0">
              <a:solidFill>
                <a:srgbClr val="404040"/>
              </a:solidFill>
              <a:latin typeface="冬青黑体简体中文 W3" charset="0"/>
              <a:ea typeface="冬青黑体简体中文 W3" charset="0"/>
              <a:cs typeface="冬青黑体简体中文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46152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片占位符 4"/>
          <p:cNvSpPr>
            <a:spLocks noGrp="1"/>
          </p:cNvSpPr>
          <p:nvPr>
            <p:ph type="pic" sz="quarter" idx="10"/>
          </p:nvPr>
        </p:nvSpPr>
        <p:spPr>
          <a:xfrm>
            <a:off x="2771800" y="1406525"/>
            <a:ext cx="1655763" cy="1657350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6" name="图片占位符 4"/>
          <p:cNvSpPr>
            <a:spLocks noGrp="1"/>
          </p:cNvSpPr>
          <p:nvPr>
            <p:ph type="pic" sz="quarter" idx="11"/>
          </p:nvPr>
        </p:nvSpPr>
        <p:spPr>
          <a:xfrm>
            <a:off x="4644008" y="1406525"/>
            <a:ext cx="1655763" cy="1657350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7" name="图片占位符 4"/>
          <p:cNvSpPr>
            <a:spLocks noGrp="1"/>
          </p:cNvSpPr>
          <p:nvPr>
            <p:ph type="pic" sz="quarter" idx="12"/>
          </p:nvPr>
        </p:nvSpPr>
        <p:spPr>
          <a:xfrm>
            <a:off x="6660232" y="1406525"/>
            <a:ext cx="1655763" cy="1657350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8" name="图片占位符 4"/>
          <p:cNvSpPr>
            <a:spLocks noGrp="1"/>
          </p:cNvSpPr>
          <p:nvPr>
            <p:ph type="pic" sz="quarter" idx="13"/>
          </p:nvPr>
        </p:nvSpPr>
        <p:spPr>
          <a:xfrm>
            <a:off x="899592" y="1406525"/>
            <a:ext cx="1655763" cy="1657350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04069107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5788"/>
            <a:ext cx="91440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6"/>
          <p:cNvSpPr txBox="1"/>
          <p:nvPr userDrawn="1"/>
        </p:nvSpPr>
        <p:spPr>
          <a:xfrm>
            <a:off x="74613" y="4773613"/>
            <a:ext cx="1147762" cy="276225"/>
          </a:xfrm>
          <a:prstGeom prst="rect">
            <a:avLst/>
          </a:prstGeom>
        </p:spPr>
        <p:txBody>
          <a:bodyPr>
            <a:spAutoFit/>
          </a:bodyPr>
          <a:lstStyle>
            <a:lvl1pPr algn="ctr" defTabSz="685800">
              <a:defRPr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1pPr>
            <a:lvl2pPr marL="742950" indent="-28575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1200" smtClean="0">
                <a:solidFill>
                  <a:srgbClr val="404040"/>
                </a:solidFill>
                <a:latin typeface="冬青黑体简体中文 W3" charset="0"/>
                <a:ea typeface="冬青黑体简体中文 W3" charset="0"/>
                <a:cs typeface="冬青黑体简体中文 W3" charset="0"/>
              </a:rPr>
              <a:t>Power</a:t>
            </a:r>
            <a:r>
              <a:rPr lang="en-US" altLang="zh-CN" sz="1200" smtClean="0">
                <a:solidFill>
                  <a:srgbClr val="404040"/>
                </a:solidFill>
                <a:latin typeface="Impact" charset="0"/>
                <a:ea typeface="Hiragino Sans GB W3" charset="0"/>
                <a:cs typeface="Hiragino Sans GB W3" charset="0"/>
              </a:rPr>
              <a:t>Point</a:t>
            </a:r>
            <a:endParaRPr lang="zh-CN" altLang="en-US" sz="1200" smtClean="0">
              <a:solidFill>
                <a:srgbClr val="404040"/>
              </a:solidFill>
              <a:latin typeface="冬青黑体简体中文 W3" charset="0"/>
              <a:ea typeface="冬青黑体简体中文 W3" charset="0"/>
              <a:cs typeface="冬青黑体简体中文 W3" charset="0"/>
            </a:endParaRPr>
          </a:p>
        </p:txBody>
      </p:sp>
      <p:sp>
        <p:nvSpPr>
          <p:cNvPr id="16" name="图片占位符 4"/>
          <p:cNvSpPr>
            <a:spLocks noGrp="1"/>
          </p:cNvSpPr>
          <p:nvPr>
            <p:ph type="pic" sz="quarter" idx="10"/>
          </p:nvPr>
        </p:nvSpPr>
        <p:spPr>
          <a:xfrm>
            <a:off x="2771800" y="1406525"/>
            <a:ext cx="1655763" cy="1657350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17" name="图片占位符 4"/>
          <p:cNvSpPr>
            <a:spLocks noGrp="1"/>
          </p:cNvSpPr>
          <p:nvPr>
            <p:ph type="pic" sz="quarter" idx="11"/>
          </p:nvPr>
        </p:nvSpPr>
        <p:spPr>
          <a:xfrm>
            <a:off x="4644008" y="1406525"/>
            <a:ext cx="1655763" cy="1657350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18" name="图片占位符 4"/>
          <p:cNvSpPr>
            <a:spLocks noGrp="1"/>
          </p:cNvSpPr>
          <p:nvPr>
            <p:ph type="pic" sz="quarter" idx="12"/>
          </p:nvPr>
        </p:nvSpPr>
        <p:spPr>
          <a:xfrm>
            <a:off x="6660232" y="1406525"/>
            <a:ext cx="1655763" cy="1657350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19" name="图片占位符 4"/>
          <p:cNvSpPr>
            <a:spLocks noGrp="1"/>
          </p:cNvSpPr>
          <p:nvPr>
            <p:ph type="pic" sz="quarter" idx="13"/>
          </p:nvPr>
        </p:nvSpPr>
        <p:spPr>
          <a:xfrm>
            <a:off x="899592" y="1406525"/>
            <a:ext cx="1655763" cy="1657350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19953767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19" name="图片占位符 4"/>
          <p:cNvSpPr>
            <a:spLocks noGrp="1"/>
          </p:cNvSpPr>
          <p:nvPr>
            <p:ph type="pic" sz="quarter" idx="13"/>
          </p:nvPr>
        </p:nvSpPr>
        <p:spPr>
          <a:xfrm>
            <a:off x="899592" y="1406525"/>
            <a:ext cx="1655763" cy="1657350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86584280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5788"/>
            <a:ext cx="91440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6"/>
          <p:cNvSpPr txBox="1"/>
          <p:nvPr userDrawn="1"/>
        </p:nvSpPr>
        <p:spPr>
          <a:xfrm>
            <a:off x="74613" y="4773613"/>
            <a:ext cx="1147762" cy="276225"/>
          </a:xfrm>
          <a:prstGeom prst="rect">
            <a:avLst/>
          </a:prstGeom>
        </p:spPr>
        <p:txBody>
          <a:bodyPr>
            <a:spAutoFit/>
          </a:bodyPr>
          <a:lstStyle>
            <a:lvl1pPr algn="ctr" defTabSz="685800">
              <a:defRPr>
                <a:solidFill>
                  <a:srgbClr val="000000"/>
                </a:solidFill>
                <a:latin typeface="Helvetica Light" charset="0"/>
                <a:ea typeface="ＭＳ Ｐゴシック" charset="0"/>
                <a:cs typeface="Helvetica Light" charset="0"/>
                <a:sym typeface="Helvetica Light" charset="0"/>
              </a:defRPr>
            </a:lvl1pPr>
            <a:lvl2pPr marL="742950" indent="-28575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algn="ctr" defTabSz="685800"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l" eaLnBrk="1" hangingPunct="1">
              <a:defRPr/>
            </a:pPr>
            <a:r>
              <a:rPr lang="en-US" altLang="zh-CN" sz="1200" smtClean="0">
                <a:solidFill>
                  <a:srgbClr val="404040"/>
                </a:solidFill>
                <a:latin typeface="冬青黑体简体中文 W3" charset="0"/>
                <a:ea typeface="冬青黑体简体中文 W3" charset="0"/>
                <a:cs typeface="冬青黑体简体中文 W3" charset="0"/>
              </a:rPr>
              <a:t>Power</a:t>
            </a:r>
            <a:r>
              <a:rPr lang="en-US" altLang="zh-CN" sz="1200" smtClean="0">
                <a:solidFill>
                  <a:srgbClr val="404040"/>
                </a:solidFill>
                <a:latin typeface="Impact" charset="0"/>
                <a:ea typeface="Hiragino Sans GB W3" charset="0"/>
                <a:cs typeface="Hiragino Sans GB W3" charset="0"/>
              </a:rPr>
              <a:t>Point</a:t>
            </a:r>
            <a:endParaRPr lang="zh-CN" altLang="en-US" sz="1200" smtClean="0">
              <a:solidFill>
                <a:srgbClr val="404040"/>
              </a:solidFill>
              <a:latin typeface="冬青黑体简体中文 W3" charset="0"/>
              <a:ea typeface="冬青黑体简体中文 W3" charset="0"/>
              <a:cs typeface="冬青黑体简体中文 W3" charset="0"/>
            </a:endParaRPr>
          </a:p>
        </p:txBody>
      </p:sp>
      <p:sp>
        <p:nvSpPr>
          <p:cNvPr id="19" name="图片占位符 4"/>
          <p:cNvSpPr>
            <a:spLocks noGrp="1"/>
          </p:cNvSpPr>
          <p:nvPr>
            <p:ph type="pic" sz="quarter" idx="13"/>
          </p:nvPr>
        </p:nvSpPr>
        <p:spPr>
          <a:xfrm>
            <a:off x="899592" y="1406525"/>
            <a:ext cx="1655763" cy="1657350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74935679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it-IT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it-IT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7764372-242F-458B-8350-673CB2480595}" type="datetime1">
              <a:rPr lang="en-US" altLang="zh-CN"/>
              <a:pPr>
                <a:defRPr/>
              </a:pPr>
              <a:t>3/1/2016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>
              <a:defRPr sz="900">
                <a:solidFill>
                  <a:srgbClr val="898989"/>
                </a:solidFill>
                <a:ea typeface="ＭＳ Ｐゴシック" charset="0"/>
                <a:cs typeface="Helvetica Light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AEE3ABB-4D72-404F-ADC1-78D5B3984EBA}" type="slidenum">
              <a:rPr lang="en-US" altLang="zh-CN"/>
              <a:pPr>
                <a:defRPr/>
              </a:pPr>
              <a:t>‹N›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  <p:sldLayoutId id="2147484038" r:id="rId12"/>
    <p:sldLayoutId id="2147484039" r:id="rId13"/>
    <p:sldLayoutId id="2147484040" r:id="rId14"/>
    <p:sldLayoutId id="2147484041" r:id="rId15"/>
    <p:sldLayoutId id="2147484042" r:id="rId16"/>
    <p:sldLayoutId id="2147484043" r:id="rId17"/>
    <p:sldLayoutId id="2147484044" r:id="rId18"/>
    <p:sldLayoutId id="2147484045" r:id="rId19"/>
    <p:sldLayoutId id="2147484046" r:id="rId20"/>
    <p:sldLayoutId id="2147484047" r:id="rId21"/>
    <p:sldLayoutId id="2147484048" r:id="rId22"/>
    <p:sldLayoutId id="2147484049" r:id="rId23"/>
    <p:sldLayoutId id="2147484050" r:id="rId24"/>
    <p:sldLayoutId id="2147484051" r:id="rId25"/>
    <p:sldLayoutId id="2147484052" r:id="rId26"/>
    <p:sldLayoutId id="2147484053" r:id="rId27"/>
    <p:sldLayoutId id="2147484054" r:id="rId28"/>
    <p:sldLayoutId id="2147484055" r:id="rId29"/>
    <p:sldLayoutId id="2147484056" r:id="rId30"/>
    <p:sldLayoutId id="2147484057" r:id="rId31"/>
    <p:sldLayoutId id="2147484058" r:id="rId32"/>
    <p:sldLayoutId id="2147484059" r:id="rId33"/>
    <p:sldLayoutId id="2147484060" r:id="rId34"/>
    <p:sldLayoutId id="2147484061" r:id="rId35"/>
    <p:sldLayoutId id="2147484062" r:id="rId36"/>
    <p:sldLayoutId id="2147484063" r:id="rId37"/>
    <p:sldLayoutId id="2147484064" r:id="rId38"/>
    <p:sldLayoutId id="2147484067" r:id="rId39"/>
    <p:sldLayoutId id="2147484068" r:id="rId40"/>
    <p:sldLayoutId id="2147484070" r:id="rId41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SimSun" panose="02010600030101010101" pitchFamily="2" charset="-122"/>
          <a:cs typeface="宋体" charset="0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  <a:ea typeface="SimSun" panose="02010600030101010101" pitchFamily="2" charset="-122"/>
          <a:cs typeface="宋体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  <a:ea typeface="SimSun" panose="02010600030101010101" pitchFamily="2" charset="-122"/>
          <a:cs typeface="宋体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  <a:ea typeface="SimSun" panose="02010600030101010101" pitchFamily="2" charset="-122"/>
          <a:cs typeface="宋体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  <a:ea typeface="SimSun" panose="02010600030101010101" pitchFamily="2" charset="-122"/>
          <a:cs typeface="宋体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  <a:ea typeface="宋体" charset="0"/>
          <a:cs typeface="宋体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  <a:ea typeface="宋体" charset="0"/>
          <a:cs typeface="宋体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  <a:ea typeface="宋体" charset="0"/>
          <a:cs typeface="宋体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  <a:ea typeface="宋体" charset="0"/>
          <a:cs typeface="宋体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SimSun" panose="02010600030101010101" pitchFamily="2" charset="-122"/>
          <a:cs typeface="宋体" charset="0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宋体" charset="0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SimSun" panose="02010600030101010101" pitchFamily="2" charset="-122"/>
          <a:cs typeface="宋体" charset="0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SimSun" panose="02010600030101010101" pitchFamily="2" charset="-122"/>
          <a:cs typeface="宋体" charset="0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SimSun" panose="02010600030101010101" pitchFamily="2" charset="-122"/>
          <a:cs typeface="宋体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hyperlink" Target="http://www.google.it/url?sa=i&amp;source=images&amp;cd=&amp;cad=rja&amp;docid=-4w0X-BtNrcYCM&amp;tbnid=sI6T8wswp36OMM:&amp;ved=0CAgQjRw&amp;url=http://sonoconte.over-blog.it/article-darpa-droni-e-tecnologa-robotica-105242459.html&amp;ei=IQrCUo7HDerNygOqqoLQDQ&amp;psig=AFQjCNF3V2ZxxrafvGSHTzwRQGTpRwi5Bg&amp;ust=1388534689276419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7.emf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emf"/><Relationship Id="rId4" Type="http://schemas.openxmlformats.org/officeDocument/2006/relationships/image" Target="../media/image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3.emf"/><Relationship Id="rId5" Type="http://schemas.openxmlformats.org/officeDocument/2006/relationships/image" Target="../media/image34.jpeg"/><Relationship Id="rId4" Type="http://schemas.openxmlformats.org/officeDocument/2006/relationships/image" Target="../media/image3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LaXqHU32bm4" TargetMode="Externa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7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3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45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Excel_97-2003_Worksheet1.xls"/><Relationship Id="rId5" Type="http://schemas.openxmlformats.org/officeDocument/2006/relationships/oleObject" Target="../embeddings/oleObject1.bin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5" Type="http://schemas.openxmlformats.org/officeDocument/2006/relationships/chart" Target="../charts/chart1.xml"/><Relationship Id="rId4" Type="http://schemas.openxmlformats.org/officeDocument/2006/relationships/image" Target="../media/image20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el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740164"/>
              </p:ext>
            </p:extLst>
          </p:nvPr>
        </p:nvGraphicFramePr>
        <p:xfrm>
          <a:off x="467544" y="2981780"/>
          <a:ext cx="8136904" cy="287337"/>
        </p:xfrm>
        <a:graphic>
          <a:graphicData uri="http://schemas.openxmlformats.org/drawingml/2006/table">
            <a:tbl>
              <a:tblPr bandRow="1">
                <a:effectLst/>
                <a:tableStyleId>{5C22544A-7EE6-4342-B048-85BDC9FD1C3A}</a:tableStyleId>
              </a:tblPr>
              <a:tblGrid>
                <a:gridCol w="8136904"/>
              </a:tblGrid>
              <a:tr h="287337">
                <a:tc>
                  <a:txBody>
                    <a:bodyPr/>
                    <a:lstStyle/>
                    <a:p>
                      <a:pPr algn="l"/>
                      <a:r>
                        <a:rPr lang="it-IT" sz="1600" dirty="0" smtClean="0">
                          <a:solidFill>
                            <a:srgbClr val="2E80BF"/>
                          </a:solidFill>
                          <a:latin typeface="Futura Std Medium"/>
                          <a:cs typeface="Futura Std Medium"/>
                        </a:rPr>
                        <a:t>Alberto</a:t>
                      </a:r>
                      <a:r>
                        <a:rPr lang="it-IT" sz="1600" baseline="0" dirty="0" smtClean="0">
                          <a:solidFill>
                            <a:srgbClr val="2E80BF"/>
                          </a:solidFill>
                          <a:latin typeface="Futura Std Medium"/>
                          <a:cs typeface="Futura Std Medium"/>
                        </a:rPr>
                        <a:t> Ribolla – Milano 9 febbraio 2015</a:t>
                      </a:r>
                      <a:endParaRPr lang="it-IT" sz="1600" dirty="0">
                        <a:solidFill>
                          <a:srgbClr val="2E80BF"/>
                        </a:solidFill>
                        <a:latin typeface="Futura Std Medium"/>
                        <a:cs typeface="Futura Std Medium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Tabel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1426621"/>
              </p:ext>
            </p:extLst>
          </p:nvPr>
        </p:nvGraphicFramePr>
        <p:xfrm>
          <a:off x="467544" y="1061691"/>
          <a:ext cx="8208912" cy="1706880"/>
        </p:xfrm>
        <a:graphic>
          <a:graphicData uri="http://schemas.openxmlformats.org/drawingml/2006/table">
            <a:tbl>
              <a:tblPr bandRow="1">
                <a:effectLst/>
                <a:tableStyleId>{5C22544A-7EE6-4342-B048-85BDC9FD1C3A}</a:tableStyleId>
              </a:tblPr>
              <a:tblGrid>
                <a:gridCol w="8208912"/>
              </a:tblGrid>
              <a:tr h="1344607">
                <a:tc>
                  <a:txBody>
                    <a:bodyPr/>
                    <a:lstStyle/>
                    <a:p>
                      <a:pPr algn="l"/>
                      <a:r>
                        <a:rPr lang="it-IT" sz="2800" b="1" i="1" baseline="0" dirty="0" err="1" smtClean="0">
                          <a:solidFill>
                            <a:srgbClr val="2A497E"/>
                          </a:solidFill>
                          <a:latin typeface="Futura Std Heavy"/>
                          <a:cs typeface="Futura Std Heavy"/>
                        </a:rPr>
                        <a:t>Mobility</a:t>
                      </a:r>
                      <a:r>
                        <a:rPr lang="it-IT" sz="2800" b="1" i="1" baseline="0" dirty="0" smtClean="0">
                          <a:solidFill>
                            <a:srgbClr val="2A497E"/>
                          </a:solidFill>
                          <a:latin typeface="Futura Std Heavy"/>
                          <a:cs typeface="Futura Std Heavy"/>
                        </a:rPr>
                        <a:t> Conference 2015 </a:t>
                      </a:r>
                    </a:p>
                    <a:p>
                      <a:pPr algn="just"/>
                      <a:r>
                        <a:rPr lang="it-IT" sz="2800" b="0" i="1" baseline="0" dirty="0" smtClean="0">
                          <a:solidFill>
                            <a:srgbClr val="2A497E"/>
                          </a:solidFill>
                          <a:latin typeface="Futura Std Heavy"/>
                          <a:cs typeface="Futura Std Heavy"/>
                        </a:rPr>
                        <a:t>Connessioni aeree e sviluppo aeroportuale: gli scenari per la competitività dell’Italia e della Lombardia</a:t>
                      </a:r>
                      <a:endParaRPr lang="it-IT" sz="2800" b="0" i="1" dirty="0">
                        <a:solidFill>
                          <a:srgbClr val="2A497E"/>
                        </a:solidFill>
                        <a:latin typeface="Futura Std Heavy"/>
                        <a:cs typeface="Futura Std Heavy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8920" name="Immagine 20" descr="pittogrammi-territorio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822" y="3236686"/>
            <a:ext cx="5048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Immagine 21" descr="pittogrammi-istruzione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624" y="3235098"/>
            <a:ext cx="506412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2" name="Immagine 23" descr="pittogrammi-politica industriale.pd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036" y="3189174"/>
            <a:ext cx="503238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3" name="Immagine 24" descr="pittogrammi-comunicazione.pd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582" y="3230336"/>
            <a:ext cx="5111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4" name="Immagine 25" descr="stelle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651250"/>
            <a:ext cx="1944687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5" name="Immagine 26" descr="logo-conf-lato copy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550"/>
            <a:ext cx="2139573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Connettore 1 44"/>
          <p:cNvCxnSpPr/>
          <p:nvPr/>
        </p:nvCxnSpPr>
        <p:spPr>
          <a:xfrm>
            <a:off x="0" y="4559300"/>
            <a:ext cx="9144000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chemeClr val="bg1"/>
                </a:gs>
                <a:gs pos="100000">
                  <a:srgbClr val="FFFFFF"/>
                </a:gs>
                <a:gs pos="49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6083" name="Immagine 46" descr="logo-conf-lato copy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659313"/>
            <a:ext cx="1008062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等腰三角形 36">
            <a:hlinkClick r:id="" action="ppaction://hlinkshowjump?jump=previousslide"/>
          </p:cNvPr>
          <p:cNvSpPr/>
          <p:nvPr/>
        </p:nvSpPr>
        <p:spPr>
          <a:xfrm rot="16200000">
            <a:off x="83224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ln>
                <a:solidFill>
                  <a:schemeClr val="accent1"/>
                </a:solidFill>
              </a:ln>
              <a:solidFill>
                <a:schemeClr val="accent1"/>
              </a:solidFill>
              <a:cs typeface="宋体" charset="0"/>
            </a:endParaRPr>
          </a:p>
        </p:txBody>
      </p:sp>
      <p:sp>
        <p:nvSpPr>
          <p:cNvPr id="49" name="等腰三角形 40">
            <a:hlinkClick r:id="" action="ppaction://hlinkshowjump?jump=nextslide"/>
          </p:cNvPr>
          <p:cNvSpPr/>
          <p:nvPr/>
        </p:nvSpPr>
        <p:spPr>
          <a:xfrm rot="5400000" flipH="1">
            <a:off x="85256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solidFill>
                <a:srgbClr val="2E80BF"/>
              </a:solidFill>
              <a:cs typeface="宋体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179512" y="173983"/>
            <a:ext cx="8640960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it-IT" sz="2800" b="1" dirty="0" smtClean="0">
                <a:solidFill>
                  <a:srgbClr val="2A497E"/>
                </a:solidFill>
                <a:latin typeface="Futura Std Heavy"/>
                <a:ea typeface="ＭＳ Ｐゴシック" charset="0"/>
                <a:cs typeface="Futura Std Heavy"/>
              </a:rPr>
              <a:t>UNA COMPETIZIONE BRAIN INTENSIVE</a:t>
            </a:r>
          </a:p>
        </p:txBody>
      </p:sp>
      <p:pic>
        <p:nvPicPr>
          <p:cNvPr id="16" name="Picture 6" descr="http://t3.gstatic.com/images?q=tbn:ANd9GcSd313XqZS02onZ-JYjnWQeEKJQogVpfzfW0HQJbqml90haiuM7w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160" y="627460"/>
            <a:ext cx="5618559" cy="4212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888045" y="600617"/>
            <a:ext cx="5367909" cy="4267201"/>
          </a:xfrm>
          <a:prstGeom prst="roundRect">
            <a:avLst>
              <a:gd name="adj" fmla="val 16667"/>
            </a:avLst>
          </a:prstGeom>
          <a:solidFill>
            <a:srgbClr val="FFFFFF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400" dirty="0">
                <a:solidFill>
                  <a:srgbClr val="FF0000"/>
                </a:solidFill>
                <a:latin typeface="Futura Std Heavy"/>
                <a:cs typeface="Arial" panose="020B0604020202020204" pitchFamily="34" charset="0"/>
              </a:rPr>
              <a:t>«I luoghi in cui si fabbricano fisicamente le cose seguiteranno a perdere importanza</a:t>
            </a:r>
            <a:r>
              <a:rPr lang="it-IT" altLang="it-IT" sz="1400" dirty="0">
                <a:latin typeface="Futura Std Heavy"/>
                <a:cs typeface="Arial" panose="020B0604020202020204" pitchFamily="34" charset="0"/>
              </a:rPr>
              <a:t>, mentre le </a:t>
            </a:r>
            <a:r>
              <a:rPr lang="it-IT" altLang="it-IT" sz="1400" b="1" dirty="0">
                <a:latin typeface="Futura Std Heavy"/>
                <a:cs typeface="Arial" panose="020B0604020202020204" pitchFamily="34" charset="0"/>
              </a:rPr>
              <a:t>città con un’alta percentuale di lavoratori a scolarità elevata diventeranno le nuove fabbriche</a:t>
            </a:r>
            <a:r>
              <a:rPr lang="it-IT" altLang="it-IT" sz="1400" dirty="0">
                <a:latin typeface="Futura Std Heavy"/>
                <a:cs typeface="Arial" panose="020B0604020202020204" pitchFamily="34" charset="0"/>
              </a:rPr>
              <a:t>, centri per la produzione di idee, sapere e valore»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400" dirty="0">
              <a:latin typeface="Futura Std Heavy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400" dirty="0">
                <a:latin typeface="Futura Std Heavy"/>
                <a:cs typeface="Arial" panose="020B0604020202020204" pitchFamily="34" charset="0"/>
              </a:rPr>
              <a:t>«Per ogni nuovo posto di lavoro ad alto contenuto tecnologico creatosi in una città vengono a prodursi cinque nuovi posti di lavoro»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400" dirty="0">
              <a:latin typeface="Futura Std Heavy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400" dirty="0">
                <a:latin typeface="Futura Std Heavy"/>
                <a:cs typeface="Arial" panose="020B0604020202020204" pitchFamily="34" charset="0"/>
              </a:rPr>
              <a:t>«La </a:t>
            </a:r>
            <a:r>
              <a:rPr lang="it-IT" altLang="it-IT" sz="1400" b="1" dirty="0">
                <a:latin typeface="Futura Std Heavy"/>
                <a:cs typeface="Arial" panose="020B0604020202020204" pitchFamily="34" charset="0"/>
              </a:rPr>
              <a:t>competizione globale </a:t>
            </a:r>
            <a:r>
              <a:rPr lang="it-IT" altLang="it-IT" sz="1400" dirty="0">
                <a:latin typeface="Futura Std Heavy"/>
                <a:cs typeface="Arial" panose="020B0604020202020204" pitchFamily="34" charset="0"/>
              </a:rPr>
              <a:t>sarà incentrata sulla capacità di </a:t>
            </a:r>
            <a:r>
              <a:rPr lang="it-IT" altLang="it-IT" sz="1400" b="1" dirty="0">
                <a:latin typeface="Futura Std Heavy"/>
                <a:cs typeface="Arial" panose="020B0604020202020204" pitchFamily="34" charset="0"/>
              </a:rPr>
              <a:t>attrarre capitale umano </a:t>
            </a:r>
            <a:r>
              <a:rPr lang="it-IT" altLang="it-IT" sz="1400" dirty="0">
                <a:latin typeface="Futura Std Heavy"/>
                <a:cs typeface="Arial" panose="020B0604020202020204" pitchFamily="34" charset="0"/>
              </a:rPr>
              <a:t>e imprese innovativi»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400" dirty="0">
              <a:latin typeface="Futura Std Heavy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400" dirty="0">
                <a:latin typeface="Futura Std Heavy"/>
                <a:cs typeface="Arial" panose="020B0604020202020204" pitchFamily="34" charset="0"/>
              </a:rPr>
              <a:t>«Il numero e la forza degli </a:t>
            </a:r>
            <a:r>
              <a:rPr lang="it-IT" altLang="it-IT" sz="1400" dirty="0" err="1">
                <a:latin typeface="Futura Std Heavy"/>
                <a:cs typeface="Arial" panose="020B0604020202020204" pitchFamily="34" charset="0"/>
              </a:rPr>
              <a:t>hub</a:t>
            </a:r>
            <a:r>
              <a:rPr lang="it-IT" altLang="it-IT" sz="1400" dirty="0">
                <a:latin typeface="Futura Std Heavy"/>
                <a:cs typeface="Arial" panose="020B0604020202020204" pitchFamily="34" charset="0"/>
              </a:rPr>
              <a:t> dell’innovazione di un </a:t>
            </a:r>
            <a:r>
              <a:rPr lang="it-IT" altLang="it-IT" sz="1400" b="1" dirty="0">
                <a:latin typeface="Futura Std Heavy"/>
                <a:cs typeface="Arial" panose="020B0604020202020204" pitchFamily="34" charset="0"/>
              </a:rPr>
              <a:t>Paese </a:t>
            </a:r>
            <a:r>
              <a:rPr lang="it-IT" altLang="it-IT" sz="1400" dirty="0">
                <a:latin typeface="Futura Std Heavy"/>
                <a:cs typeface="Arial" panose="020B0604020202020204" pitchFamily="34" charset="0"/>
              </a:rPr>
              <a:t>ne decreteranno la </a:t>
            </a:r>
            <a:r>
              <a:rPr lang="it-IT" altLang="it-IT" sz="1400" b="1" dirty="0">
                <a:latin typeface="Futura Std Heavy"/>
                <a:cs typeface="Arial" panose="020B0604020202020204" pitchFamily="34" charset="0"/>
              </a:rPr>
              <a:t>fortuna o il declino</a:t>
            </a:r>
            <a:r>
              <a:rPr lang="it-IT" altLang="it-IT" sz="1400" dirty="0">
                <a:latin typeface="Futura Std Heavy"/>
                <a:cs typeface="Arial" panose="020B0604020202020204" pitchFamily="34" charset="0"/>
              </a:rPr>
              <a:t>»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1400" b="1" dirty="0">
              <a:latin typeface="Futura Std Heavy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b="1" i="1" dirty="0">
                <a:latin typeface="Futura Std Heavy"/>
                <a:cs typeface="Arial" panose="020B0604020202020204" pitchFamily="34" charset="0"/>
              </a:rPr>
              <a:t>Fonte: «La nuova geografia del lavoro»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400" b="1" i="1" dirty="0">
                <a:latin typeface="Futura Std Heavy"/>
                <a:cs typeface="Arial" panose="020B0604020202020204" pitchFamily="34" charset="0"/>
              </a:rPr>
              <a:t>Enrico Moretti</a:t>
            </a:r>
          </a:p>
        </p:txBody>
      </p:sp>
    </p:spTree>
    <p:extLst>
      <p:ext uri="{BB962C8B-B14F-4D97-AF65-F5344CB8AC3E}">
        <p14:creationId xmlns:p14="http://schemas.microsoft.com/office/powerpoint/2010/main" val="14338117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us.123rf.com/400wm/400/400/dacosta/dacosta0904/dacosta090400054/4609491-le-trafic-urbain-de-nuit-vue-brouillee-avec-effet-de-loup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927" y="55113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1466850" y="58341"/>
            <a:ext cx="6210300" cy="863203"/>
          </a:xfrm>
        </p:spPr>
        <p:txBody>
          <a:bodyPr/>
          <a:lstStyle/>
          <a:p>
            <a:r>
              <a:rPr lang="fr-FR" altLang="it-IT" sz="3600" b="1" dirty="0">
                <a:solidFill>
                  <a:schemeClr val="bg1"/>
                </a:solidFill>
                <a:latin typeface="Futura Std Heavy"/>
                <a:ea typeface="ＭＳ Ｐゴシック" charset="0"/>
                <a:cs typeface="Futura Std Heavy"/>
                <a:sym typeface="Helvetica Light" charset="0"/>
              </a:rPr>
              <a:t>LA VISIONE STRATEGICA</a:t>
            </a:r>
            <a:endParaRPr lang="en-US" altLang="it-IT" dirty="0" smtClean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106809" y="777773"/>
            <a:ext cx="6777558" cy="2027028"/>
          </a:xfrm>
          <a:prstGeom prst="roundRect">
            <a:avLst/>
          </a:prstGeom>
          <a:solidFill>
            <a:srgbClr val="FFFFFF">
              <a:alpha val="46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it-IT" sz="18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Std Heavy"/>
              </a:rPr>
              <a:t>Un luogo in grado di </a:t>
            </a:r>
            <a:r>
              <a:rPr lang="it-IT" sz="1800" b="1" kern="0" dirty="0">
                <a:latin typeface="Futura Std Heavy"/>
              </a:rPr>
              <a:t>attrarre intelligenza e innovazione</a:t>
            </a:r>
            <a:r>
              <a:rPr lang="it-IT" sz="18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Std Heavy"/>
              </a:rPr>
              <a:t>: idee, capitali, persone per generare lo sviluppo </a:t>
            </a:r>
          </a:p>
          <a:p>
            <a:pPr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it-IT" sz="18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Std Heavy"/>
              </a:rPr>
              <a:t>Condizione dirimente è </a:t>
            </a:r>
            <a:r>
              <a:rPr lang="it-IT" sz="1800" b="1" kern="0" dirty="0">
                <a:latin typeface="Futura Std Heavy"/>
              </a:rPr>
              <a:t>far viaggiare </a:t>
            </a:r>
            <a:r>
              <a:rPr lang="it-IT" sz="18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Std Heavy"/>
              </a:rPr>
              <a:t>e spostare </a:t>
            </a:r>
            <a:r>
              <a:rPr lang="it-IT" sz="1800" b="1" kern="0" dirty="0">
                <a:latin typeface="Futura Std Heavy"/>
              </a:rPr>
              <a:t>informazioni, merci e persone in modo competitivo sia dal punto di vista economico che </a:t>
            </a:r>
            <a:r>
              <a:rPr lang="it-IT" sz="1800" b="1" kern="0" dirty="0" smtClean="0">
                <a:latin typeface="Futura Std Heavy"/>
              </a:rPr>
              <a:t>di tempistica.</a:t>
            </a:r>
            <a:endParaRPr lang="it-IT" sz="1800" b="1" kern="0" dirty="0">
              <a:latin typeface="Futura Std Heavy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436096" y="2417861"/>
            <a:ext cx="24482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Alberto Ribolla -  MCE 2014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179840" y="2946380"/>
            <a:ext cx="6777558" cy="2092499"/>
          </a:xfrm>
          <a:prstGeom prst="roundRect">
            <a:avLst/>
          </a:prstGeom>
          <a:solidFill>
            <a:srgbClr val="FFFFFF">
              <a:alpha val="46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it-IT" sz="18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Std Heavy"/>
              </a:rPr>
              <a:t>La sfida globale di un’area ampia geografica (incentrata sulla </a:t>
            </a:r>
            <a:r>
              <a:rPr lang="it-IT" sz="1800" b="1" kern="0" dirty="0">
                <a:latin typeface="Futura Std Heavy"/>
              </a:rPr>
              <a:t>Lombardia, con Piemonte, Veneto e Emilia-Romagna) </a:t>
            </a:r>
            <a:r>
              <a:rPr lang="it-IT" sz="18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Std Heavy"/>
              </a:rPr>
              <a:t>è diventare un grande </a:t>
            </a:r>
            <a:r>
              <a:rPr lang="it-IT" sz="1800" b="1" kern="0" dirty="0" err="1">
                <a:latin typeface="Futura Std Heavy"/>
              </a:rPr>
              <a:t>hub</a:t>
            </a:r>
            <a:r>
              <a:rPr lang="it-IT" sz="1800" b="1" kern="0" dirty="0">
                <a:latin typeface="Futura Std Heavy"/>
              </a:rPr>
              <a:t> economico</a:t>
            </a:r>
            <a:r>
              <a:rPr lang="it-IT" sz="18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Futura Std Heavy"/>
              </a:rPr>
              <a:t> in grado di far da traino alle economie regionali e </a:t>
            </a:r>
            <a:r>
              <a:rPr lang="it-IT" sz="18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Std Heavy"/>
              </a:rPr>
              <a:t>nazionali</a:t>
            </a:r>
          </a:p>
          <a:p>
            <a:pPr marL="0" indent="0" algn="just"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endParaRPr lang="it-IT" sz="2400" b="1" kern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just"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r>
              <a:rPr lang="it-IT" sz="2400" b="1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			</a:t>
            </a:r>
            <a:r>
              <a:rPr lang="it-IT" sz="2400" b="1" kern="0" dirty="0" smtClean="0">
                <a:solidFill>
                  <a:srgbClr val="FF0000"/>
                </a:solidFill>
              </a:rPr>
              <a:t>		</a:t>
            </a:r>
            <a:endParaRPr lang="it-IT" sz="2400" b="1" kern="0" dirty="0">
              <a:solidFill>
                <a:srgbClr val="FF000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388306" y="4375568"/>
            <a:ext cx="24482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Alberto Ribolla -  MCE 2014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19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Connettore 1 44"/>
          <p:cNvCxnSpPr/>
          <p:nvPr/>
        </p:nvCxnSpPr>
        <p:spPr>
          <a:xfrm>
            <a:off x="0" y="4559300"/>
            <a:ext cx="9144000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chemeClr val="bg1"/>
                </a:gs>
                <a:gs pos="100000">
                  <a:srgbClr val="FFFFFF"/>
                </a:gs>
                <a:gs pos="49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4035" name="Immagine 46" descr="logo-conf-lato copy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659313"/>
            <a:ext cx="1008062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等腰三角形 36">
            <a:hlinkClick r:id="" action="ppaction://hlinkshowjump?jump=previousslide"/>
          </p:cNvPr>
          <p:cNvSpPr/>
          <p:nvPr/>
        </p:nvSpPr>
        <p:spPr>
          <a:xfrm rot="16200000">
            <a:off x="6378253" y="2358118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ln>
                <a:solidFill>
                  <a:schemeClr val="accent1"/>
                </a:solidFill>
              </a:ln>
              <a:solidFill>
                <a:schemeClr val="accent1"/>
              </a:solidFill>
              <a:cs typeface="宋体" charset="0"/>
            </a:endParaRPr>
          </a:p>
        </p:txBody>
      </p:sp>
      <p:sp>
        <p:nvSpPr>
          <p:cNvPr id="49" name="等腰三角形 40">
            <a:hlinkClick r:id="" action="ppaction://hlinkshowjump?jump=nextslide"/>
          </p:cNvPr>
          <p:cNvSpPr/>
          <p:nvPr/>
        </p:nvSpPr>
        <p:spPr>
          <a:xfrm rot="5400000" flipH="1">
            <a:off x="6581453" y="2358118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solidFill>
                <a:srgbClr val="2E80BF"/>
              </a:solidFill>
              <a:cs typeface="宋体" charset="0"/>
            </a:endParaRPr>
          </a:p>
        </p:txBody>
      </p:sp>
      <p:cxnSp>
        <p:nvCxnSpPr>
          <p:cNvPr id="65" name="Connettore 1 64"/>
          <p:cNvCxnSpPr/>
          <p:nvPr/>
        </p:nvCxnSpPr>
        <p:spPr>
          <a:xfrm>
            <a:off x="8172450" y="339725"/>
            <a:ext cx="0" cy="360363"/>
          </a:xfrm>
          <a:prstGeom prst="line">
            <a:avLst/>
          </a:prstGeom>
          <a:ln>
            <a:solidFill>
              <a:srgbClr val="BFBFB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041" name="CasellaDiTesto 65"/>
          <p:cNvSpPr txBox="1">
            <a:spLocks noChangeArrowheads="1"/>
          </p:cNvSpPr>
          <p:nvPr/>
        </p:nvSpPr>
        <p:spPr bwMode="auto">
          <a:xfrm>
            <a:off x="8172450" y="268288"/>
            <a:ext cx="7207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5pPr>
            <a:lvl6pPr marL="25146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6pPr>
            <a:lvl7pPr marL="29718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7pPr>
            <a:lvl8pPr marL="34290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8pPr>
            <a:lvl9pPr marL="38862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9pPr>
          </a:lstStyle>
          <a:p>
            <a:pPr eaLnBrk="1"/>
            <a:r>
              <a:rPr lang="en-US" altLang="zh-CN" sz="2800" dirty="0" smtClean="0">
                <a:solidFill>
                  <a:srgbClr val="BFBFBF"/>
                </a:solidFill>
                <a:latin typeface="Futura Std Book" panose="020B0502020204020303" pitchFamily="34" charset="0"/>
              </a:rPr>
              <a:t>08</a:t>
            </a:r>
            <a:endParaRPr lang="zh-CN" altLang="en-US" sz="2800" dirty="0">
              <a:solidFill>
                <a:srgbClr val="BFBFBF"/>
              </a:solidFill>
              <a:latin typeface="Futura Std Book" panose="020B0502020204020303" pitchFamily="34" charset="0"/>
              <a:ea typeface="Hiragino Sans GB W3" charset="-122"/>
            </a:endParaRPr>
          </a:p>
        </p:txBody>
      </p:sp>
      <p:pic>
        <p:nvPicPr>
          <p:cNvPr id="44048" name="Immagine 42" descr="pittogrammi-comunicazione.pdf"/>
          <p:cNvPicPr>
            <a:picLocks noChangeAspect="1"/>
          </p:cNvPicPr>
          <p:nvPr/>
        </p:nvPicPr>
        <p:blipFill>
          <a:blip r:embed="rId5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571750"/>
            <a:ext cx="5095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51520" y="699542"/>
            <a:ext cx="6804868" cy="1834884"/>
          </a:xfrm>
          <a:prstGeom prst="roundRect">
            <a:avLst>
              <a:gd name="adj" fmla="val 16667"/>
            </a:avLst>
          </a:prstGeom>
          <a:solidFill>
            <a:srgbClr val="FFFFFF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3000" b="1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35541" y="843558"/>
            <a:ext cx="6263977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>
                <a:solidFill>
                  <a:srgbClr val="2A497E"/>
                </a:solidFill>
                <a:latin typeface="Futura Std Book" panose="020B0502020204020303" pitchFamily="34" charset="0"/>
              </a:rPr>
              <a:t>«La </a:t>
            </a:r>
            <a:r>
              <a:rPr lang="it-IT" b="1" i="1" dirty="0">
                <a:solidFill>
                  <a:srgbClr val="2A497E"/>
                </a:solidFill>
                <a:latin typeface="Futura Std Book" panose="020B0502020204020303" pitchFamily="34" charset="0"/>
              </a:rPr>
              <a:t>nuova era della </a:t>
            </a:r>
            <a:r>
              <a:rPr lang="it-IT" b="1" i="1" dirty="0" smtClean="0">
                <a:solidFill>
                  <a:srgbClr val="2A497E"/>
                </a:solidFill>
                <a:latin typeface="Futura Std Book" panose="020B0502020204020303" pitchFamily="34" charset="0"/>
              </a:rPr>
              <a:t>manifattura </a:t>
            </a:r>
            <a:r>
              <a:rPr lang="it-IT" i="1" dirty="0">
                <a:solidFill>
                  <a:srgbClr val="2A497E"/>
                </a:solidFill>
                <a:latin typeface="Futura Std Book" panose="020B0502020204020303" pitchFamily="34" charset="0"/>
              </a:rPr>
              <a:t>sarà caratterizzata </a:t>
            </a:r>
            <a:r>
              <a:rPr lang="it-IT" i="1" dirty="0" smtClean="0">
                <a:solidFill>
                  <a:srgbClr val="2A497E"/>
                </a:solidFill>
                <a:latin typeface="Futura Std Book" panose="020B0502020204020303" pitchFamily="34" charset="0"/>
              </a:rPr>
              <a:t>da imprese </a:t>
            </a:r>
            <a:r>
              <a:rPr lang="it-IT" b="1" i="1" dirty="0" smtClean="0">
                <a:solidFill>
                  <a:srgbClr val="2A497E"/>
                </a:solidFill>
                <a:latin typeface="Futura Std Book" panose="020B0502020204020303" pitchFamily="34" charset="0"/>
              </a:rPr>
              <a:t>agili e interconnesse</a:t>
            </a:r>
            <a:r>
              <a:rPr lang="it-IT" i="1" dirty="0" smtClean="0">
                <a:solidFill>
                  <a:srgbClr val="2A497E"/>
                </a:solidFill>
                <a:latin typeface="Futura Std Book" panose="020B0502020204020303" pitchFamily="34" charset="0"/>
              </a:rPr>
              <a:t>, che utilizzano e analizzano informazioni abilmente, </a:t>
            </a:r>
            <a:r>
              <a:rPr lang="it-IT" b="1" i="1" dirty="0" smtClean="0">
                <a:solidFill>
                  <a:srgbClr val="2A497E"/>
                </a:solidFill>
                <a:latin typeface="Futura Std Book" panose="020B0502020204020303" pitchFamily="34" charset="0"/>
              </a:rPr>
              <a:t>impiegando</a:t>
            </a:r>
            <a:r>
              <a:rPr lang="it-IT" i="1" dirty="0" smtClean="0">
                <a:solidFill>
                  <a:srgbClr val="2A497E"/>
                </a:solidFill>
                <a:latin typeface="Futura Std Book" panose="020B0502020204020303" pitchFamily="34" charset="0"/>
              </a:rPr>
              <a:t> </a:t>
            </a:r>
            <a:r>
              <a:rPr lang="it-IT" b="1" i="1" dirty="0" smtClean="0">
                <a:solidFill>
                  <a:srgbClr val="2A497E"/>
                </a:solidFill>
                <a:latin typeface="Futura Std Book" panose="020B0502020204020303" pitchFamily="34" charset="0"/>
              </a:rPr>
              <a:t>talento e macchinari </a:t>
            </a:r>
            <a:r>
              <a:rPr lang="it-IT" i="1" dirty="0" smtClean="0">
                <a:solidFill>
                  <a:srgbClr val="2A497E"/>
                </a:solidFill>
                <a:latin typeface="Futura Std Book" panose="020B0502020204020303" pitchFamily="34" charset="0"/>
              </a:rPr>
              <a:t>per fornire prodotti e servizi in un </a:t>
            </a:r>
            <a:r>
              <a:rPr lang="it-IT" b="1" i="1" dirty="0" smtClean="0">
                <a:solidFill>
                  <a:srgbClr val="2A497E"/>
                </a:solidFill>
                <a:latin typeface="Futura Std Book" panose="020B0502020204020303" pitchFamily="34" charset="0"/>
              </a:rPr>
              <a:t>mercato globale diversificato</a:t>
            </a:r>
            <a:r>
              <a:rPr lang="it-IT" i="1" dirty="0" smtClean="0">
                <a:solidFill>
                  <a:srgbClr val="2A497E"/>
                </a:solidFill>
                <a:latin typeface="Futura Std Book" panose="020B0502020204020303" pitchFamily="34" charset="0"/>
              </a:rPr>
              <a:t>.»</a:t>
            </a:r>
          </a:p>
          <a:p>
            <a:pPr algn="r"/>
            <a:r>
              <a:rPr lang="it-IT" sz="900" dirty="0" smtClean="0">
                <a:solidFill>
                  <a:srgbClr val="2A497E"/>
                </a:solidFill>
                <a:latin typeface="Futura Std Book" panose="020B0502020204020303" pitchFamily="34" charset="0"/>
              </a:rPr>
              <a:t>Fonte: </a:t>
            </a:r>
            <a:r>
              <a:rPr lang="it-IT" sz="900" dirty="0" err="1" smtClean="0">
                <a:solidFill>
                  <a:srgbClr val="2A497E"/>
                </a:solidFill>
                <a:latin typeface="Futura Std Book" panose="020B0502020204020303" pitchFamily="34" charset="0"/>
              </a:rPr>
              <a:t>McKinsey</a:t>
            </a:r>
            <a:r>
              <a:rPr lang="it-IT" sz="900" dirty="0" smtClean="0">
                <a:solidFill>
                  <a:srgbClr val="2A497E"/>
                </a:solidFill>
                <a:latin typeface="Futura Std Book" panose="020B0502020204020303" pitchFamily="34" charset="0"/>
              </a:rPr>
              <a:t> report 2012</a:t>
            </a:r>
            <a:endParaRPr lang="it-IT" sz="900" dirty="0">
              <a:solidFill>
                <a:srgbClr val="2A497E"/>
              </a:solidFill>
              <a:latin typeface="Futura Std Book" panose="020B0502020204020303" pitchFamily="34" charset="0"/>
            </a:endParaRPr>
          </a:p>
        </p:txBody>
      </p:sp>
      <p:sp>
        <p:nvSpPr>
          <p:cNvPr id="14" name="Rettangolo 2"/>
          <p:cNvSpPr>
            <a:spLocks noChangeArrowheads="1"/>
          </p:cNvSpPr>
          <p:nvPr/>
        </p:nvSpPr>
        <p:spPr bwMode="auto">
          <a:xfrm>
            <a:off x="1851700" y="77456"/>
            <a:ext cx="53551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b="1" dirty="0" smtClean="0">
                <a:solidFill>
                  <a:srgbClr val="2A497E"/>
                </a:solidFill>
                <a:latin typeface="Futura Std Heavy"/>
                <a:ea typeface="ＭＳ Ｐゴシック" charset="0"/>
                <a:cs typeface="Futura Std Heavy"/>
              </a:rPr>
              <a:t>MANIFATTURA 4.0</a:t>
            </a:r>
            <a:endParaRPr lang="it-IT" altLang="it-IT" b="1" dirty="0">
              <a:solidFill>
                <a:srgbClr val="2A497E"/>
              </a:solidFill>
              <a:latin typeface="Futura Std Heavy"/>
              <a:ea typeface="ＭＳ Ｐゴシック" charset="0"/>
              <a:cs typeface="Futura Std Heavy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4222" y="2944010"/>
            <a:ext cx="7565792" cy="1859988"/>
          </a:xfrm>
          <a:prstGeom prst="rect">
            <a:avLst/>
          </a:prstGeom>
        </p:spPr>
      </p:pic>
      <p:sp>
        <p:nvSpPr>
          <p:cNvPr id="4" name="Ovale 3"/>
          <p:cNvSpPr/>
          <p:nvPr/>
        </p:nvSpPr>
        <p:spPr>
          <a:xfrm>
            <a:off x="1353344" y="1115765"/>
            <a:ext cx="2282552" cy="4478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31673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Connettore 1 44"/>
          <p:cNvCxnSpPr/>
          <p:nvPr/>
        </p:nvCxnSpPr>
        <p:spPr>
          <a:xfrm>
            <a:off x="0" y="4559300"/>
            <a:ext cx="9144000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chemeClr val="bg1"/>
                </a:gs>
                <a:gs pos="100000">
                  <a:srgbClr val="FFFFFF"/>
                </a:gs>
                <a:gs pos="49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6083" name="Immagine 46" descr="logo-conf-lato copy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659313"/>
            <a:ext cx="1008062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等腰三角形 36">
            <a:hlinkClick r:id="" action="ppaction://hlinkshowjump?jump=previousslide"/>
          </p:cNvPr>
          <p:cNvSpPr/>
          <p:nvPr/>
        </p:nvSpPr>
        <p:spPr>
          <a:xfrm rot="16200000">
            <a:off x="83224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ln>
                <a:solidFill>
                  <a:schemeClr val="accent1"/>
                </a:solidFill>
              </a:ln>
              <a:solidFill>
                <a:schemeClr val="accent1"/>
              </a:solidFill>
              <a:cs typeface="宋体" charset="0"/>
            </a:endParaRPr>
          </a:p>
        </p:txBody>
      </p:sp>
      <p:sp>
        <p:nvSpPr>
          <p:cNvPr id="49" name="等腰三角形 40">
            <a:hlinkClick r:id="" action="ppaction://hlinkshowjump?jump=nextslide"/>
          </p:cNvPr>
          <p:cNvSpPr/>
          <p:nvPr/>
        </p:nvSpPr>
        <p:spPr>
          <a:xfrm rot="5400000" flipH="1">
            <a:off x="85256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solidFill>
                <a:srgbClr val="2E80BF"/>
              </a:solidFill>
              <a:cs typeface="宋体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107504" y="124639"/>
            <a:ext cx="9145016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lvl="0" algn="ctr"/>
            <a:r>
              <a:rPr lang="it-IT" sz="2800" b="1" dirty="0" smtClean="0">
                <a:solidFill>
                  <a:srgbClr val="2A497E"/>
                </a:solidFill>
                <a:latin typeface="Futura Std Heavy"/>
                <a:ea typeface="ＭＳ Ｐゴシック" charset="0"/>
                <a:cs typeface="Futura Std Heavy"/>
              </a:rPr>
              <a:t>COME IMPRESA: favorendo le contaminazioni</a:t>
            </a:r>
            <a:endParaRPr lang="it-IT" sz="2800" b="1" dirty="0">
              <a:solidFill>
                <a:srgbClr val="2A497E"/>
              </a:solidFill>
              <a:latin typeface="Futura Std Heavy"/>
              <a:ea typeface="ＭＳ Ｐゴシック" charset="0"/>
              <a:cs typeface="Futura Std Heavy"/>
            </a:endParaRPr>
          </a:p>
        </p:txBody>
      </p:sp>
      <p:sp>
        <p:nvSpPr>
          <p:cNvPr id="27" name="CasellaDiTesto 56"/>
          <p:cNvSpPr txBox="1">
            <a:spLocks noChangeArrowheads="1"/>
          </p:cNvSpPr>
          <p:nvPr/>
        </p:nvSpPr>
        <p:spPr bwMode="auto">
          <a:xfrm>
            <a:off x="333458" y="711517"/>
            <a:ext cx="5606694" cy="38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5pPr>
            <a:lvl6pPr marL="25146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6pPr>
            <a:lvl7pPr marL="29718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7pPr>
            <a:lvl8pPr marL="34290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8pPr>
            <a:lvl9pPr marL="38862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2E80BF"/>
                </a:solidFill>
                <a:latin typeface="Futura Std Book" panose="020B0502020204020303" pitchFamily="34" charset="0"/>
              </a:rPr>
              <a:t>Concentrarsi sul Know How</a:t>
            </a:r>
          </a:p>
          <a:p>
            <a:endParaRPr lang="it-IT" dirty="0" smtClean="0">
              <a:solidFill>
                <a:srgbClr val="2E80BF"/>
              </a:solidFill>
              <a:latin typeface="Futura Std Book" panose="020B05020202040203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2E80BF"/>
                </a:solidFill>
                <a:latin typeface="Futura Std Book" panose="020B0502020204020303" pitchFamily="34" charset="0"/>
              </a:rPr>
              <a:t>Da </a:t>
            </a:r>
            <a:r>
              <a:rPr lang="it-IT" dirty="0" err="1" smtClean="0">
                <a:solidFill>
                  <a:srgbClr val="2E80BF"/>
                </a:solidFill>
                <a:latin typeface="Futura Std Book" panose="020B0502020204020303" pitchFamily="34" charset="0"/>
              </a:rPr>
              <a:t>supply</a:t>
            </a:r>
            <a:r>
              <a:rPr lang="it-IT" dirty="0" smtClean="0">
                <a:solidFill>
                  <a:srgbClr val="2E80BF"/>
                </a:solidFill>
                <a:latin typeface="Futura Std Book" panose="020B0502020204020303" pitchFamily="34" charset="0"/>
              </a:rPr>
              <a:t> </a:t>
            </a:r>
            <a:r>
              <a:rPr lang="it-IT" dirty="0" err="1" smtClean="0">
                <a:solidFill>
                  <a:srgbClr val="2E80BF"/>
                </a:solidFill>
                <a:latin typeface="Futura Std Book" panose="020B0502020204020303" pitchFamily="34" charset="0"/>
              </a:rPr>
              <a:t>chain</a:t>
            </a:r>
            <a:r>
              <a:rPr lang="it-IT" dirty="0" smtClean="0">
                <a:solidFill>
                  <a:srgbClr val="2E80BF"/>
                </a:solidFill>
                <a:latin typeface="Futura Std Book" panose="020B0502020204020303" pitchFamily="34" charset="0"/>
              </a:rPr>
              <a:t> a </a:t>
            </a:r>
            <a:r>
              <a:rPr lang="it-IT" b="1" dirty="0" err="1" smtClean="0">
                <a:solidFill>
                  <a:srgbClr val="2E80BF"/>
                </a:solidFill>
                <a:latin typeface="Futura Std Book" panose="020B0502020204020303" pitchFamily="34" charset="0"/>
              </a:rPr>
              <a:t>value</a:t>
            </a:r>
            <a:r>
              <a:rPr lang="it-IT" b="1" dirty="0" smtClean="0">
                <a:solidFill>
                  <a:srgbClr val="2E80BF"/>
                </a:solidFill>
                <a:latin typeface="Futura Std Book" panose="020B0502020204020303" pitchFamily="34" charset="0"/>
              </a:rPr>
              <a:t> </a:t>
            </a:r>
            <a:r>
              <a:rPr lang="it-IT" b="1" dirty="0" err="1" smtClean="0">
                <a:solidFill>
                  <a:srgbClr val="2E80BF"/>
                </a:solidFill>
                <a:latin typeface="Futura Std Book" panose="020B0502020204020303" pitchFamily="34" charset="0"/>
              </a:rPr>
              <a:t>chain</a:t>
            </a:r>
            <a:r>
              <a:rPr lang="it-IT" dirty="0" smtClean="0">
                <a:solidFill>
                  <a:srgbClr val="2E80BF"/>
                </a:solidFill>
                <a:latin typeface="Futura Std Book" panose="020B0502020204020303" pitchFamily="34" charset="0"/>
              </a:rPr>
              <a:t>: non produrre solo prodotti di alta eccellenza, valorizzando tutto quello che ci sta attorno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 smtClean="0">
              <a:solidFill>
                <a:srgbClr val="2E80BF"/>
              </a:solidFill>
              <a:latin typeface="Futura Std Book" panose="020B05020202040203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2E80BF"/>
                </a:solidFill>
                <a:latin typeface="Futura Std Book" panose="020B0502020204020303" pitchFamily="34" charset="0"/>
              </a:rPr>
              <a:t>Manodopera specializzata al passo con l’utilizzo di </a:t>
            </a:r>
            <a:r>
              <a:rPr lang="it-IT" b="1" dirty="0" smtClean="0">
                <a:solidFill>
                  <a:srgbClr val="2E80BF"/>
                </a:solidFill>
                <a:latin typeface="Futura Std Book" panose="020B0502020204020303" pitchFamily="34" charset="0"/>
              </a:rPr>
              <a:t>nuove tecnologie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 smtClean="0">
              <a:solidFill>
                <a:srgbClr val="2E80BF"/>
              </a:solidFill>
              <a:latin typeface="Futura Std Book" panose="020B05020202040203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2E80BF"/>
                </a:solidFill>
                <a:latin typeface="Futura Std Book" panose="020B0502020204020303" pitchFamily="34" charset="0"/>
              </a:rPr>
              <a:t>Maggiori </a:t>
            </a:r>
            <a:r>
              <a:rPr lang="it-IT" b="1" dirty="0" smtClean="0">
                <a:solidFill>
                  <a:srgbClr val="2E80BF"/>
                </a:solidFill>
                <a:latin typeface="Futura Std Book" panose="020B0502020204020303" pitchFamily="34" charset="0"/>
              </a:rPr>
              <a:t>investimenti</a:t>
            </a:r>
            <a:r>
              <a:rPr lang="it-IT" dirty="0" smtClean="0">
                <a:solidFill>
                  <a:srgbClr val="2E80BF"/>
                </a:solidFill>
                <a:latin typeface="Futura Std Book" panose="020B0502020204020303" pitchFamily="34" charset="0"/>
              </a:rPr>
              <a:t> e accesso a fondi per la </a:t>
            </a:r>
            <a:r>
              <a:rPr lang="it-IT" b="1" dirty="0" smtClean="0">
                <a:solidFill>
                  <a:srgbClr val="2E80BF"/>
                </a:solidFill>
                <a:latin typeface="Futura Std Book" panose="020B0502020204020303" pitchFamily="34" charset="0"/>
              </a:rPr>
              <a:t>ricerca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 smtClean="0">
              <a:solidFill>
                <a:srgbClr val="2E80BF"/>
              </a:solidFill>
              <a:latin typeface="Futura Std Book" panose="020B05020202040203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2E80BF"/>
                </a:solidFill>
                <a:latin typeface="Futura Std Book" panose="020B0502020204020303" pitchFamily="34" charset="0"/>
              </a:rPr>
              <a:t>Inserirsi all’interno delle nuove </a:t>
            </a:r>
            <a:r>
              <a:rPr lang="it-IT" b="1" dirty="0" smtClean="0">
                <a:solidFill>
                  <a:srgbClr val="2E80BF"/>
                </a:solidFill>
                <a:latin typeface="Futura Std Book" panose="020B0502020204020303" pitchFamily="34" charset="0"/>
              </a:rPr>
              <a:t>Global Value </a:t>
            </a:r>
            <a:r>
              <a:rPr lang="it-IT" b="1" dirty="0" err="1" smtClean="0">
                <a:solidFill>
                  <a:srgbClr val="2E80BF"/>
                </a:solidFill>
                <a:latin typeface="Futura Std Book" panose="020B0502020204020303" pitchFamily="34" charset="0"/>
              </a:rPr>
              <a:t>Chains</a:t>
            </a:r>
            <a:endParaRPr lang="it-IT" b="1" dirty="0" smtClean="0">
              <a:solidFill>
                <a:schemeClr val="accent1"/>
              </a:solidFill>
              <a:latin typeface="Futura Std Book" panose="020B0502020204020303" pitchFamily="34" charset="0"/>
            </a:endParaRPr>
          </a:p>
        </p:txBody>
      </p:sp>
      <p:pic>
        <p:nvPicPr>
          <p:cNvPr id="1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121" y="1102729"/>
            <a:ext cx="2124669" cy="1671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6508729" y="1839403"/>
            <a:ext cx="1777447" cy="799208"/>
          </a:xfrm>
          <a:prstGeom prst="roundRect">
            <a:avLst>
              <a:gd name="adj" fmla="val 16667"/>
            </a:avLst>
          </a:prstGeom>
          <a:solidFill>
            <a:srgbClr val="FFFFFF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>
                <a:latin typeface="Calibri" panose="020F0502020204030204" pitchFamily="34" charset="0"/>
                <a:cs typeface="Arial" panose="020B0604020202020204" pitchFamily="34" charset="0"/>
              </a:rPr>
              <a:t>Da industria </a:t>
            </a:r>
            <a:r>
              <a:rPr lang="it-IT" altLang="it-IT" sz="2000" b="1" i="1" dirty="0">
                <a:latin typeface="Calibri" panose="020F0502020204030204" pitchFamily="34" charset="0"/>
                <a:cs typeface="Arial" panose="020B0604020202020204" pitchFamily="34" charset="0"/>
              </a:rPr>
              <a:t>pesante...</a:t>
            </a:r>
          </a:p>
        </p:txBody>
      </p:sp>
      <p:pic>
        <p:nvPicPr>
          <p:cNvPr id="14" name="Immagin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121" y="2786287"/>
            <a:ext cx="2122739" cy="1617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6547744" y="3507854"/>
            <a:ext cx="1781869" cy="747600"/>
          </a:xfrm>
          <a:prstGeom prst="roundRect">
            <a:avLst>
              <a:gd name="adj" fmla="val 16667"/>
            </a:avLst>
          </a:prstGeom>
          <a:solidFill>
            <a:srgbClr val="FFFFFF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>
                <a:latin typeface="Calibri" panose="020F0502020204030204" pitchFamily="34" charset="0"/>
                <a:cs typeface="Arial" panose="020B0604020202020204" pitchFamily="34" charset="0"/>
              </a:rPr>
              <a:t>…a industria </a:t>
            </a:r>
            <a:r>
              <a:rPr lang="it-IT" altLang="it-IT" sz="2000" b="1" i="1" dirty="0">
                <a:latin typeface="Calibri" panose="020F0502020204030204" pitchFamily="34" charset="0"/>
                <a:cs typeface="Arial" panose="020B0604020202020204" pitchFamily="34" charset="0"/>
              </a:rPr>
              <a:t>pensante</a:t>
            </a:r>
          </a:p>
        </p:txBody>
      </p:sp>
    </p:spTree>
    <p:extLst>
      <p:ext uri="{BB962C8B-B14F-4D97-AF65-F5344CB8AC3E}">
        <p14:creationId xmlns:p14="http://schemas.microsoft.com/office/powerpoint/2010/main" val="21771149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Connettore 1 44"/>
          <p:cNvCxnSpPr/>
          <p:nvPr/>
        </p:nvCxnSpPr>
        <p:spPr>
          <a:xfrm>
            <a:off x="0" y="4559300"/>
            <a:ext cx="9144000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chemeClr val="bg1"/>
                </a:gs>
                <a:gs pos="100000">
                  <a:srgbClr val="FFFFFF"/>
                </a:gs>
                <a:gs pos="49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6083" name="Immagine 46" descr="logo-conf-lato copy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659313"/>
            <a:ext cx="1008062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等腰三角形 36">
            <a:hlinkClick r:id="" action="ppaction://hlinkshowjump?jump=previousslide"/>
          </p:cNvPr>
          <p:cNvSpPr/>
          <p:nvPr/>
        </p:nvSpPr>
        <p:spPr>
          <a:xfrm rot="16200000">
            <a:off x="83224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ln>
                <a:solidFill>
                  <a:schemeClr val="accent1"/>
                </a:solidFill>
              </a:ln>
              <a:solidFill>
                <a:schemeClr val="accent1"/>
              </a:solidFill>
              <a:cs typeface="宋体" charset="0"/>
            </a:endParaRPr>
          </a:p>
        </p:txBody>
      </p:sp>
      <p:sp>
        <p:nvSpPr>
          <p:cNvPr id="49" name="等腰三角形 40">
            <a:hlinkClick r:id="" action="ppaction://hlinkshowjump?jump=nextslide"/>
          </p:cNvPr>
          <p:cNvSpPr/>
          <p:nvPr/>
        </p:nvSpPr>
        <p:spPr>
          <a:xfrm rot="5400000" flipH="1">
            <a:off x="85256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solidFill>
                <a:srgbClr val="2E80BF"/>
              </a:solidFill>
              <a:cs typeface="宋体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179512" y="173983"/>
            <a:ext cx="8640960" cy="80021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it-IT" sz="2800" b="1" dirty="0" smtClean="0">
                <a:solidFill>
                  <a:srgbClr val="2A497E"/>
                </a:solidFill>
                <a:latin typeface="Futura Std Heavy"/>
                <a:ea typeface="ＭＳ Ｐゴシック" charset="0"/>
                <a:cs typeface="Futura Std Heavy"/>
              </a:rPr>
              <a:t>COME IMPRENDITORE:</a:t>
            </a:r>
          </a:p>
          <a:p>
            <a:pPr algn="ctr">
              <a:defRPr/>
            </a:pPr>
            <a:r>
              <a:rPr lang="it-IT" sz="2400" b="1" dirty="0">
                <a:solidFill>
                  <a:srgbClr val="2A497E"/>
                </a:solidFill>
                <a:latin typeface="Futura Std Book" panose="020B0502020204020303" pitchFamily="34" charset="0"/>
              </a:rPr>
              <a:t>La nuova figura </a:t>
            </a:r>
            <a:r>
              <a:rPr lang="it-IT" sz="2400" b="1" dirty="0" smtClean="0">
                <a:solidFill>
                  <a:srgbClr val="2A497E"/>
                </a:solidFill>
                <a:latin typeface="Futura Std Book" panose="020B0502020204020303" pitchFamily="34" charset="0"/>
              </a:rPr>
              <a:t>imprenditoriale - </a:t>
            </a:r>
            <a:r>
              <a:rPr lang="it-IT" sz="2400" b="1" dirty="0">
                <a:solidFill>
                  <a:srgbClr val="2A497E"/>
                </a:solidFill>
                <a:latin typeface="Futura Std Book" panose="020B0502020204020303" pitchFamily="34" charset="0"/>
              </a:rPr>
              <a:t>metà artigiano, metà stratega</a:t>
            </a:r>
            <a:endParaRPr lang="it-IT" sz="2400" dirty="0">
              <a:solidFill>
                <a:srgbClr val="2A497E"/>
              </a:solidFill>
              <a:latin typeface="Futura Std Heavy"/>
              <a:ea typeface="ＭＳ Ｐゴシック" charset="0"/>
              <a:cs typeface="Futura Std Heavy"/>
            </a:endParaRPr>
          </a:p>
        </p:txBody>
      </p:sp>
      <p:sp>
        <p:nvSpPr>
          <p:cNvPr id="27" name="CasellaDiTesto 56"/>
          <p:cNvSpPr txBox="1">
            <a:spLocks noChangeArrowheads="1"/>
          </p:cNvSpPr>
          <p:nvPr/>
        </p:nvSpPr>
        <p:spPr bwMode="auto">
          <a:xfrm>
            <a:off x="468313" y="1457945"/>
            <a:ext cx="5606694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5pPr>
            <a:lvl6pPr marL="25146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6pPr>
            <a:lvl7pPr marL="29718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7pPr>
            <a:lvl8pPr marL="34290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8pPr>
            <a:lvl9pPr marL="38862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sym typeface="Helvetica Light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2E80BF"/>
                </a:solidFill>
                <a:latin typeface="Futura Std Book" panose="020B0502020204020303" pitchFamily="34" charset="0"/>
              </a:rPr>
              <a:t>Capacità di </a:t>
            </a:r>
            <a:r>
              <a:rPr lang="it-IT" b="1" dirty="0">
                <a:solidFill>
                  <a:srgbClr val="2E80BF"/>
                </a:solidFill>
                <a:latin typeface="Futura Std Book" panose="020B0502020204020303" pitchFamily="34" charset="0"/>
              </a:rPr>
              <a:t>raccolta di informazioni e analisi </a:t>
            </a:r>
            <a:r>
              <a:rPr lang="it-IT" dirty="0">
                <a:solidFill>
                  <a:srgbClr val="2E80BF"/>
                </a:solidFill>
                <a:latin typeface="Futura Std Book" panose="020B0502020204020303" pitchFamily="34" charset="0"/>
              </a:rPr>
              <a:t>all’interno di un contesto in continua </a:t>
            </a:r>
            <a:r>
              <a:rPr lang="it-IT" dirty="0" smtClean="0">
                <a:solidFill>
                  <a:srgbClr val="2E80BF"/>
                </a:solidFill>
                <a:latin typeface="Futura Std Book" panose="020B0502020204020303" pitchFamily="34" charset="0"/>
              </a:rPr>
              <a:t>evoluzione</a:t>
            </a:r>
          </a:p>
          <a:p>
            <a:endParaRPr lang="it-IT" dirty="0">
              <a:solidFill>
                <a:srgbClr val="2E80BF"/>
              </a:solidFill>
              <a:latin typeface="Futura Std Book" panose="020B05020202040203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2E80BF"/>
                </a:solidFill>
                <a:latin typeface="Futura Std Book" panose="020B0502020204020303" pitchFamily="34" charset="0"/>
              </a:rPr>
              <a:t>Capacità </a:t>
            </a:r>
            <a:r>
              <a:rPr lang="it-IT" dirty="0">
                <a:solidFill>
                  <a:srgbClr val="2E80BF"/>
                </a:solidFill>
                <a:latin typeface="Futura Std Book" panose="020B0502020204020303" pitchFamily="34" charset="0"/>
              </a:rPr>
              <a:t>di orientarsi </a:t>
            </a:r>
            <a:r>
              <a:rPr lang="it-IT" dirty="0" smtClean="0">
                <a:solidFill>
                  <a:srgbClr val="2E80BF"/>
                </a:solidFill>
                <a:latin typeface="Futura Std Book" panose="020B0502020204020303" pitchFamily="34" charset="0"/>
              </a:rPr>
              <a:t>nei </a:t>
            </a:r>
            <a:r>
              <a:rPr lang="it-IT" dirty="0">
                <a:solidFill>
                  <a:srgbClr val="2E80BF"/>
                </a:solidFill>
                <a:latin typeface="Futura Std Book" panose="020B0502020204020303" pitchFamily="34" charset="0"/>
              </a:rPr>
              <a:t>nuovi </a:t>
            </a:r>
            <a:r>
              <a:rPr lang="it-IT" b="1" dirty="0">
                <a:solidFill>
                  <a:srgbClr val="2E80BF"/>
                </a:solidFill>
                <a:latin typeface="Futura Std Book" panose="020B0502020204020303" pitchFamily="34" charset="0"/>
              </a:rPr>
              <a:t>scenari globali</a:t>
            </a:r>
            <a:r>
              <a:rPr lang="it-IT" dirty="0">
                <a:solidFill>
                  <a:srgbClr val="2E80BF"/>
                </a:solidFill>
                <a:latin typeface="Futura Std Book" panose="020B0502020204020303" pitchFamily="34" charset="0"/>
              </a:rPr>
              <a:t>: </a:t>
            </a:r>
            <a:r>
              <a:rPr lang="it-IT" b="1" dirty="0">
                <a:solidFill>
                  <a:srgbClr val="2E80BF"/>
                </a:solidFill>
                <a:latin typeface="Futura Std Book" panose="020B0502020204020303" pitchFamily="34" charset="0"/>
              </a:rPr>
              <a:t>essere pienamente consapevoli </a:t>
            </a:r>
            <a:r>
              <a:rPr lang="it-IT" dirty="0">
                <a:solidFill>
                  <a:srgbClr val="2E80BF"/>
                </a:solidFill>
                <a:latin typeface="Futura Std Book" panose="020B0502020204020303" pitchFamily="34" charset="0"/>
              </a:rPr>
              <a:t>di ciò che accade nel </a:t>
            </a:r>
            <a:r>
              <a:rPr lang="it-IT" dirty="0" smtClean="0">
                <a:solidFill>
                  <a:srgbClr val="2E80BF"/>
                </a:solidFill>
                <a:latin typeface="Futura Std Book" panose="020B0502020204020303" pitchFamily="34" charset="0"/>
              </a:rPr>
              <a:t>mondo per prendere le scelte più appropriate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rgbClr val="2E80BF"/>
              </a:solidFill>
              <a:latin typeface="Futura Std Book" panose="020B05020202040203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rgbClr val="2E80BF"/>
                </a:solidFill>
                <a:latin typeface="Futura Std Book" panose="020B0502020204020303" pitchFamily="34" charset="0"/>
              </a:rPr>
              <a:t>Essere guidati</a:t>
            </a:r>
            <a:r>
              <a:rPr lang="it-IT" dirty="0" smtClean="0">
                <a:solidFill>
                  <a:srgbClr val="2E80BF"/>
                </a:solidFill>
                <a:latin typeface="Futura Std Book" panose="020B0502020204020303" pitchFamily="34" charset="0"/>
              </a:rPr>
              <a:t>: disporre </a:t>
            </a:r>
            <a:r>
              <a:rPr lang="it-IT" dirty="0">
                <a:solidFill>
                  <a:srgbClr val="2E80BF"/>
                </a:solidFill>
                <a:latin typeface="Futura Std Book" panose="020B0502020204020303" pitchFamily="34" charset="0"/>
              </a:rPr>
              <a:t>delle chiavi di lettura per interpretare </a:t>
            </a:r>
            <a:r>
              <a:rPr lang="it-IT" dirty="0" smtClean="0">
                <a:solidFill>
                  <a:srgbClr val="2E80BF"/>
                </a:solidFill>
                <a:latin typeface="Futura Std Book" panose="020B0502020204020303" pitchFamily="34" charset="0"/>
              </a:rPr>
              <a:t>i trend di mercato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rgbClr val="2E80BF"/>
              </a:solidFill>
              <a:latin typeface="Futura Std Book" panose="020B0502020204020303" pitchFamily="34" charset="0"/>
            </a:endParaRPr>
          </a:p>
        </p:txBody>
      </p:sp>
      <p:pic>
        <p:nvPicPr>
          <p:cNvPr id="1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119" y="1070397"/>
            <a:ext cx="2124669" cy="1671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6507764" y="1412169"/>
            <a:ext cx="1777447" cy="1087907"/>
          </a:xfrm>
          <a:prstGeom prst="roundRect">
            <a:avLst>
              <a:gd name="adj" fmla="val 16667"/>
            </a:avLst>
          </a:prstGeom>
          <a:solidFill>
            <a:srgbClr val="FFFFFF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>
                <a:latin typeface="Calibri" panose="020F0502020204030204" pitchFamily="34" charset="0"/>
                <a:cs typeface="Arial" panose="020B0604020202020204" pitchFamily="34" charset="0"/>
              </a:rPr>
              <a:t>Da </a:t>
            </a:r>
            <a:r>
              <a:rPr lang="it-IT" altLang="it-IT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imprenditore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 i="1" dirty="0" smtClean="0">
                <a:latin typeface="Calibri" panose="020F0502020204030204" pitchFamily="34" charset="0"/>
                <a:cs typeface="Arial" panose="020B0604020202020204" pitchFamily="34" charset="0"/>
              </a:rPr>
              <a:t>attivo...</a:t>
            </a:r>
            <a:endParaRPr lang="it-IT" altLang="it-IT" sz="2000" b="1" i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magin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119" y="2753955"/>
            <a:ext cx="2122739" cy="1617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6460684" y="3286350"/>
            <a:ext cx="1954516" cy="1033635"/>
          </a:xfrm>
          <a:prstGeom prst="roundRect">
            <a:avLst>
              <a:gd name="adj" fmla="val 16667"/>
            </a:avLst>
          </a:prstGeom>
          <a:solidFill>
            <a:srgbClr val="FFFFFF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.. a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it-IT" altLang="it-IT" sz="2000" dirty="0">
                <a:latin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it-IT" altLang="it-IT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mprenditore </a:t>
            </a:r>
            <a:r>
              <a:rPr lang="it-IT" altLang="it-IT" sz="2000" b="1" i="1" dirty="0" smtClean="0">
                <a:latin typeface="Calibri" panose="020F0502020204030204" pitchFamily="34" charset="0"/>
                <a:cs typeface="Arial" panose="020B0604020202020204" pitchFamily="34" charset="0"/>
              </a:rPr>
              <a:t>interattivo</a:t>
            </a:r>
            <a:endParaRPr lang="it-IT" altLang="it-IT" sz="2000" b="1" i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305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Immagine 46" descr="logo-conf-lato copy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659313"/>
            <a:ext cx="1008062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等腰三角形 36">
            <a:hlinkClick r:id="" action="ppaction://hlinkshowjump?jump=previousslide"/>
          </p:cNvPr>
          <p:cNvSpPr/>
          <p:nvPr/>
        </p:nvSpPr>
        <p:spPr>
          <a:xfrm rot="16200000">
            <a:off x="83224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ln>
                <a:solidFill>
                  <a:schemeClr val="accent1"/>
                </a:solidFill>
              </a:ln>
              <a:solidFill>
                <a:schemeClr val="accent1"/>
              </a:solidFill>
              <a:cs typeface="宋体" charset="0"/>
            </a:endParaRPr>
          </a:p>
        </p:txBody>
      </p:sp>
      <p:sp>
        <p:nvSpPr>
          <p:cNvPr id="49" name="等腰三角形 40">
            <a:hlinkClick r:id="" action="ppaction://hlinkshowjump?jump=nextslide"/>
          </p:cNvPr>
          <p:cNvSpPr/>
          <p:nvPr/>
        </p:nvSpPr>
        <p:spPr>
          <a:xfrm rot="5400000" flipH="1">
            <a:off x="85256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solidFill>
                <a:srgbClr val="2E80BF"/>
              </a:solidFill>
              <a:cs typeface="宋体" charset="0"/>
            </a:endParaRPr>
          </a:p>
        </p:txBody>
      </p:sp>
      <p:sp>
        <p:nvSpPr>
          <p:cNvPr id="12" name="Rettangolo 2"/>
          <p:cNvSpPr>
            <a:spLocks noChangeArrowheads="1"/>
          </p:cNvSpPr>
          <p:nvPr/>
        </p:nvSpPr>
        <p:spPr bwMode="auto">
          <a:xfrm>
            <a:off x="468313" y="51470"/>
            <a:ext cx="792638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b="1" dirty="0">
                <a:solidFill>
                  <a:srgbClr val="2A497E"/>
                </a:solidFill>
                <a:latin typeface="Futura Std Heavy"/>
                <a:ea typeface="ＭＳ Ｐゴシック" charset="0"/>
                <a:cs typeface="Futura Std Heavy"/>
              </a:rPr>
              <a:t>UN NUOVO MODELLO DI </a:t>
            </a:r>
            <a:r>
              <a:rPr lang="it-IT" altLang="it-IT" b="1" dirty="0" smtClean="0">
                <a:solidFill>
                  <a:srgbClr val="2A497E"/>
                </a:solidFill>
                <a:latin typeface="Futura Std Heavy"/>
                <a:ea typeface="ＭＳ Ｐゴシック" charset="0"/>
                <a:cs typeface="Futura Std Heavy"/>
              </a:rPr>
              <a:t>IMPRESA E I SUOI BISOGNI</a:t>
            </a:r>
            <a:endParaRPr lang="it-IT" altLang="it-IT" b="1" dirty="0">
              <a:solidFill>
                <a:srgbClr val="2A497E"/>
              </a:solidFill>
              <a:latin typeface="Futura Std Heavy"/>
              <a:ea typeface="ＭＳ Ｐゴシック" charset="0"/>
              <a:cs typeface="Futura Std Heavy"/>
            </a:endParaRPr>
          </a:p>
        </p:txBody>
      </p:sp>
      <p:sp>
        <p:nvSpPr>
          <p:cNvPr id="13" name="ZoneTexte 4"/>
          <p:cNvSpPr txBox="1">
            <a:spLocks noChangeArrowheads="1"/>
          </p:cNvSpPr>
          <p:nvPr/>
        </p:nvSpPr>
        <p:spPr bwMode="auto">
          <a:xfrm>
            <a:off x="1246037" y="1425839"/>
            <a:ext cx="1481496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2250" b="1" dirty="0">
                <a:solidFill>
                  <a:srgbClr val="C00000"/>
                </a:solidFill>
                <a:latin typeface="Futura Std Book" panose="020B0502020204020303" pitchFamily="34" charset="0"/>
                <a:cs typeface="Arial" panose="020B0604020202020204" pitchFamily="34" charset="0"/>
              </a:rPr>
              <a:t>Più </a:t>
            </a:r>
            <a:r>
              <a:rPr lang="it-IT" altLang="it-IT" sz="2250" b="1" dirty="0" smtClean="0">
                <a:solidFill>
                  <a:srgbClr val="C00000"/>
                </a:solidFill>
                <a:latin typeface="Futura Std Book" panose="020B0502020204020303" pitchFamily="34" charset="0"/>
                <a:cs typeface="Arial" panose="020B0604020202020204" pitchFamily="34" charset="0"/>
              </a:rPr>
              <a:t>grandi</a:t>
            </a:r>
            <a:endParaRPr lang="it-IT" altLang="it-IT" sz="2250" b="1" dirty="0">
              <a:solidFill>
                <a:srgbClr val="C00000"/>
              </a:solidFill>
              <a:latin typeface="Futura Std Book" panose="020B0502020204020303" pitchFamily="34" charset="0"/>
              <a:cs typeface="Arial" panose="020B0604020202020204" pitchFamily="34" charset="0"/>
            </a:endParaRPr>
          </a:p>
        </p:txBody>
      </p:sp>
      <p:sp>
        <p:nvSpPr>
          <p:cNvPr id="14" name="ZoneTexte 5"/>
          <p:cNvSpPr txBox="1">
            <a:spLocks noChangeArrowheads="1"/>
          </p:cNvSpPr>
          <p:nvPr/>
        </p:nvSpPr>
        <p:spPr bwMode="auto">
          <a:xfrm>
            <a:off x="305876" y="2595291"/>
            <a:ext cx="3631122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2250" b="1" dirty="0">
                <a:solidFill>
                  <a:srgbClr val="C00000"/>
                </a:solidFill>
                <a:latin typeface="Futura Std Book" panose="020B0502020204020303" pitchFamily="34" charset="0"/>
                <a:cs typeface="Arial" panose="020B0604020202020204" pitchFamily="34" charset="0"/>
              </a:rPr>
              <a:t>Più internazionalizzate</a:t>
            </a:r>
          </a:p>
        </p:txBody>
      </p:sp>
      <p:sp>
        <p:nvSpPr>
          <p:cNvPr id="15" name="ZoneTexte 8"/>
          <p:cNvSpPr txBox="1">
            <a:spLocks noChangeArrowheads="1"/>
          </p:cNvSpPr>
          <p:nvPr/>
        </p:nvSpPr>
        <p:spPr bwMode="auto">
          <a:xfrm>
            <a:off x="730030" y="3624074"/>
            <a:ext cx="4533613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2250" b="1" dirty="0">
                <a:solidFill>
                  <a:srgbClr val="C00000"/>
                </a:solidFill>
                <a:latin typeface="Futura Std Book" panose="020B0502020204020303" pitchFamily="34" charset="0"/>
                <a:cs typeface="Arial" panose="020B0604020202020204" pitchFamily="34" charset="0"/>
              </a:rPr>
              <a:t>Con </a:t>
            </a:r>
            <a:r>
              <a:rPr lang="it-IT" altLang="it-IT" sz="2250" b="1" dirty="0" smtClean="0">
                <a:solidFill>
                  <a:srgbClr val="C00000"/>
                </a:solidFill>
                <a:latin typeface="Futura Std Book" panose="020B0502020204020303" pitchFamily="34" charset="0"/>
                <a:cs typeface="Arial" panose="020B0604020202020204" pitchFamily="34" charset="0"/>
              </a:rPr>
              <a:t>migliore </a:t>
            </a:r>
            <a:r>
              <a:rPr lang="it-IT" altLang="it-IT" sz="2250" b="1" dirty="0">
                <a:solidFill>
                  <a:srgbClr val="C00000"/>
                </a:solidFill>
                <a:latin typeface="Futura Std Book" panose="020B0502020204020303" pitchFamily="34" charset="0"/>
                <a:cs typeface="Arial" panose="020B0604020202020204" pitchFamily="34" charset="0"/>
              </a:rPr>
              <a:t>capitale umano</a:t>
            </a:r>
          </a:p>
        </p:txBody>
      </p:sp>
      <p:sp>
        <p:nvSpPr>
          <p:cNvPr id="16" name="ZoneTexte 9"/>
          <p:cNvSpPr txBox="1">
            <a:spLocks noChangeArrowheads="1"/>
          </p:cNvSpPr>
          <p:nvPr/>
        </p:nvSpPr>
        <p:spPr bwMode="auto">
          <a:xfrm>
            <a:off x="6209284" y="1302202"/>
            <a:ext cx="2424062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2250" b="1" dirty="0">
                <a:solidFill>
                  <a:srgbClr val="C00000"/>
                </a:solidFill>
                <a:latin typeface="Futura Std Book" panose="020B0502020204020303" pitchFamily="34" charset="0"/>
                <a:cs typeface="Arial" panose="020B0604020202020204" pitchFamily="34" charset="0"/>
              </a:rPr>
              <a:t>Brain intensive</a:t>
            </a:r>
          </a:p>
        </p:txBody>
      </p:sp>
      <p:sp>
        <p:nvSpPr>
          <p:cNvPr id="17" name="ZoneTexte 7"/>
          <p:cNvSpPr txBox="1">
            <a:spLocks noChangeArrowheads="1"/>
          </p:cNvSpPr>
          <p:nvPr/>
        </p:nvSpPr>
        <p:spPr bwMode="auto">
          <a:xfrm>
            <a:off x="6848449" y="2156709"/>
            <a:ext cx="1611339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2250" b="1" dirty="0">
                <a:solidFill>
                  <a:srgbClr val="C00000"/>
                </a:solidFill>
                <a:latin typeface="Futura Std Book" panose="020B0502020204020303" pitchFamily="34" charset="0"/>
                <a:cs typeface="Arial" panose="020B0604020202020204" pitchFamily="34" charset="0"/>
              </a:rPr>
              <a:t>Più veloci</a:t>
            </a:r>
          </a:p>
        </p:txBody>
      </p:sp>
      <p:sp>
        <p:nvSpPr>
          <p:cNvPr id="18" name="ZoneTexte 8"/>
          <p:cNvSpPr txBox="1">
            <a:spLocks noChangeArrowheads="1"/>
          </p:cNvSpPr>
          <p:nvPr/>
        </p:nvSpPr>
        <p:spPr bwMode="auto">
          <a:xfrm>
            <a:off x="6069008" y="3143494"/>
            <a:ext cx="2593980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2250" b="1" dirty="0">
                <a:solidFill>
                  <a:srgbClr val="C00000"/>
                </a:solidFill>
                <a:latin typeface="Futura Std Book" panose="020B0502020204020303" pitchFamily="34" charset="0"/>
                <a:cs typeface="Arial" panose="020B0604020202020204" pitchFamily="34" charset="0"/>
              </a:rPr>
              <a:t>Più digitalizzate</a:t>
            </a:r>
          </a:p>
        </p:txBody>
      </p:sp>
      <p:sp>
        <p:nvSpPr>
          <p:cNvPr id="19" name="ZoneTexte 8"/>
          <p:cNvSpPr txBox="1">
            <a:spLocks noChangeArrowheads="1"/>
          </p:cNvSpPr>
          <p:nvPr/>
        </p:nvSpPr>
        <p:spPr bwMode="auto">
          <a:xfrm>
            <a:off x="5504943" y="4365193"/>
            <a:ext cx="2111475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2250" b="1" dirty="0">
                <a:solidFill>
                  <a:srgbClr val="C00000"/>
                </a:solidFill>
                <a:latin typeface="Futura Std Book" panose="020B0502020204020303" pitchFamily="34" charset="0"/>
                <a:cs typeface="Arial" panose="020B0604020202020204" pitchFamily="34" charset="0"/>
              </a:rPr>
              <a:t>Più </a:t>
            </a:r>
            <a:r>
              <a:rPr lang="it-IT" altLang="it-IT" sz="2250" b="1" dirty="0" smtClean="0">
                <a:solidFill>
                  <a:srgbClr val="C00000"/>
                </a:solidFill>
                <a:latin typeface="Futura Std Book" panose="020B0502020204020303" pitchFamily="34" charset="0"/>
                <a:cs typeface="Arial" panose="020B0604020202020204" pitchFamily="34" charset="0"/>
              </a:rPr>
              <a:t>connesse</a:t>
            </a:r>
            <a:endParaRPr lang="it-IT" altLang="it-IT" sz="2250" b="1" dirty="0">
              <a:solidFill>
                <a:srgbClr val="C00000"/>
              </a:solidFill>
              <a:latin typeface="Futura Std Book" panose="020B05020202040203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8572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Connettore 1 44"/>
          <p:cNvCxnSpPr/>
          <p:nvPr/>
        </p:nvCxnSpPr>
        <p:spPr>
          <a:xfrm>
            <a:off x="0" y="4559300"/>
            <a:ext cx="9144000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chemeClr val="bg1"/>
                </a:gs>
                <a:gs pos="100000">
                  <a:srgbClr val="FFFFFF"/>
                </a:gs>
                <a:gs pos="49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6083" name="Immagine 46" descr="logo-conf-lato copy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659313"/>
            <a:ext cx="1008062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等腰三角形 36">
            <a:hlinkClick r:id="" action="ppaction://hlinkshowjump?jump=previousslide"/>
          </p:cNvPr>
          <p:cNvSpPr/>
          <p:nvPr/>
        </p:nvSpPr>
        <p:spPr>
          <a:xfrm rot="16200000">
            <a:off x="83224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ln>
                <a:solidFill>
                  <a:schemeClr val="accent1"/>
                </a:solidFill>
              </a:ln>
              <a:solidFill>
                <a:schemeClr val="accent1"/>
              </a:solidFill>
              <a:cs typeface="宋体" charset="0"/>
            </a:endParaRPr>
          </a:p>
        </p:txBody>
      </p:sp>
      <p:sp>
        <p:nvSpPr>
          <p:cNvPr id="49" name="等腰三角形 40">
            <a:hlinkClick r:id="" action="ppaction://hlinkshowjump?jump=nextslide"/>
          </p:cNvPr>
          <p:cNvSpPr/>
          <p:nvPr/>
        </p:nvSpPr>
        <p:spPr>
          <a:xfrm rot="5400000" flipH="1">
            <a:off x="85256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solidFill>
                <a:srgbClr val="2E80BF"/>
              </a:solidFill>
              <a:cs typeface="宋体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627784" y="2715766"/>
            <a:ext cx="61200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altLang="it-IT" sz="2800" b="1" dirty="0">
                <a:solidFill>
                  <a:srgbClr val="FF0000"/>
                </a:solidFill>
                <a:latin typeface="Futura Std Heavy"/>
                <a:ea typeface="ＭＳ Ｐゴシック" charset="0"/>
                <a:cs typeface="Futura Std Heavy"/>
              </a:rPr>
              <a:t>MOBILITA’ E INTERCONNESSIONE</a:t>
            </a:r>
          </a:p>
        </p:txBody>
      </p:sp>
    </p:spTree>
    <p:extLst>
      <p:ext uri="{BB962C8B-B14F-4D97-AF65-F5344CB8AC3E}">
        <p14:creationId xmlns:p14="http://schemas.microsoft.com/office/powerpoint/2010/main" val="492667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CasellaDiTesto 2"/>
          <p:cNvSpPr txBox="1"/>
          <p:nvPr/>
        </p:nvSpPr>
        <p:spPr>
          <a:xfrm>
            <a:off x="1645558" y="1419622"/>
            <a:ext cx="585288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Lo scenario che abbiamo davanti a si rivela anche ricco</a:t>
            </a:r>
          </a:p>
          <a:p>
            <a:r>
              <a:rPr lang="it-IT" dirty="0"/>
              <a:t>d</a:t>
            </a:r>
            <a:r>
              <a:rPr lang="it-IT" dirty="0" smtClean="0"/>
              <a:t>i opportunità</a:t>
            </a:r>
          </a:p>
          <a:p>
            <a:r>
              <a:rPr lang="it-IT" dirty="0" smtClean="0"/>
              <a:t>Contiene una sfida interessante per gli imprenditore</a:t>
            </a:r>
          </a:p>
          <a:p>
            <a:r>
              <a:rPr lang="it-IT" dirty="0" smtClean="0"/>
              <a:t>Che si giocherà su nuovi paradigmi</a:t>
            </a:r>
          </a:p>
          <a:p>
            <a:r>
              <a:rPr lang="it-IT" dirty="0" smtClean="0"/>
              <a:t>Su nuovi marcati e nuovi modelli di </a:t>
            </a:r>
            <a:r>
              <a:rPr lang="it-IT" dirty="0" err="1" smtClean="0"/>
              <a:t>busienss</a:t>
            </a:r>
            <a:endParaRPr lang="it-IT" dirty="0" smtClean="0"/>
          </a:p>
        </p:txBody>
      </p:sp>
      <p:sp>
        <p:nvSpPr>
          <p:cNvPr id="4" name="Rettangolo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A49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>
              <a:solidFill>
                <a:srgbClr val="FFFFFF"/>
              </a:solidFill>
            </a:endParaRPr>
          </a:p>
        </p:txBody>
      </p:sp>
      <p:pic>
        <p:nvPicPr>
          <p:cNvPr id="5" name="Picture 3" descr="High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40" y="2481451"/>
            <a:ext cx="785813" cy="869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1118252" y="2481451"/>
            <a:ext cx="67661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 smtClean="0">
                <a:solidFill>
                  <a:srgbClr val="FFFFFF"/>
                </a:solidFill>
                <a:latin typeface="Futura Std Book" panose="020B0502020204020303" pitchFamily="34" charset="0"/>
              </a:rPr>
              <a:t>I BISOGNI…COME SODDISFARLI ?</a:t>
            </a:r>
            <a:endParaRPr lang="it-IT" sz="4800" b="1" dirty="0">
              <a:solidFill>
                <a:srgbClr val="FFFFFF"/>
              </a:solidFill>
              <a:latin typeface="Futura Std Book" panose="020B0502020204020303" pitchFamily="3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270" y="182133"/>
            <a:ext cx="2606427" cy="228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3406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Connettore 1 44"/>
          <p:cNvCxnSpPr/>
          <p:nvPr/>
        </p:nvCxnSpPr>
        <p:spPr>
          <a:xfrm>
            <a:off x="0" y="4559300"/>
            <a:ext cx="9144000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chemeClr val="bg1"/>
                </a:gs>
                <a:gs pos="100000">
                  <a:srgbClr val="FFFFFF"/>
                </a:gs>
                <a:gs pos="49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4035" name="Immagine 46" descr="logo-conf-lato copy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659313"/>
            <a:ext cx="1008062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等腰三角形 36">
            <a:hlinkClick r:id="" action="ppaction://hlinkshowjump?jump=previousslide"/>
          </p:cNvPr>
          <p:cNvSpPr/>
          <p:nvPr/>
        </p:nvSpPr>
        <p:spPr>
          <a:xfrm rot="16200000">
            <a:off x="83224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ln>
                <a:solidFill>
                  <a:schemeClr val="accent1"/>
                </a:solidFill>
              </a:ln>
              <a:solidFill>
                <a:schemeClr val="accent1"/>
              </a:solidFill>
              <a:cs typeface="宋体" charset="0"/>
            </a:endParaRPr>
          </a:p>
        </p:txBody>
      </p:sp>
      <p:sp>
        <p:nvSpPr>
          <p:cNvPr id="49" name="等腰三角形 40">
            <a:hlinkClick r:id="" action="ppaction://hlinkshowjump?jump=nextslide"/>
          </p:cNvPr>
          <p:cNvSpPr/>
          <p:nvPr/>
        </p:nvSpPr>
        <p:spPr>
          <a:xfrm rot="5400000" flipH="1">
            <a:off x="85256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solidFill>
                <a:srgbClr val="2E80BF"/>
              </a:solidFill>
              <a:cs typeface="宋体" charset="0"/>
            </a:endParaRPr>
          </a:p>
        </p:txBody>
      </p:sp>
      <p:pic>
        <p:nvPicPr>
          <p:cNvPr id="44048" name="Immagine 42" descr="pittogrammi-comunicazione.pdf"/>
          <p:cNvPicPr>
            <a:picLocks noChangeAspect="1"/>
          </p:cNvPicPr>
          <p:nvPr/>
        </p:nvPicPr>
        <p:blipFill>
          <a:blip r:embed="rId5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571750"/>
            <a:ext cx="5095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26233" y="261995"/>
            <a:ext cx="774603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3200" b="1" dirty="0">
                <a:solidFill>
                  <a:srgbClr val="002060"/>
                </a:solidFill>
                <a:latin typeface="Futura Std Book" panose="020B0502020204020303" pitchFamily="34" charset="0"/>
                <a:cs typeface="Arial" charset="0"/>
              </a:rPr>
              <a:t>Il </a:t>
            </a:r>
            <a:r>
              <a:rPr lang="it-IT" sz="3200" b="1" i="1" dirty="0">
                <a:solidFill>
                  <a:srgbClr val="002060"/>
                </a:solidFill>
                <a:latin typeface="Futura Std Book" panose="020B0502020204020303" pitchFamily="34" charset="0"/>
                <a:cs typeface="Arial" charset="0"/>
              </a:rPr>
              <a:t>medium </a:t>
            </a:r>
            <a:r>
              <a:rPr lang="it-IT" sz="3200" b="1" i="1" dirty="0" err="1">
                <a:solidFill>
                  <a:srgbClr val="002060"/>
                </a:solidFill>
                <a:latin typeface="Futura Std Book" panose="020B0502020204020303" pitchFamily="34" charset="0"/>
                <a:cs typeface="Arial" charset="0"/>
              </a:rPr>
              <a:t>tech</a:t>
            </a:r>
            <a:r>
              <a:rPr lang="it-IT" sz="3200" b="1" dirty="0">
                <a:solidFill>
                  <a:srgbClr val="002060"/>
                </a:solidFill>
                <a:latin typeface="Futura Std Book" panose="020B0502020204020303" pitchFamily="34" charset="0"/>
                <a:cs typeface="Arial" charset="0"/>
              </a:rPr>
              <a:t>: manifattura di alta qualità</a:t>
            </a:r>
          </a:p>
        </p:txBody>
      </p:sp>
      <p:sp>
        <p:nvSpPr>
          <p:cNvPr id="14" name="CasellaDiTesto 3"/>
          <p:cNvSpPr txBox="1">
            <a:spLocks noChangeArrowheads="1"/>
          </p:cNvSpPr>
          <p:nvPr/>
        </p:nvSpPr>
        <p:spPr bwMode="auto">
          <a:xfrm>
            <a:off x="442713" y="1059582"/>
            <a:ext cx="820936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1600" b="1" dirty="0">
                <a:solidFill>
                  <a:srgbClr val="002060"/>
                </a:solidFill>
                <a:latin typeface="Futura Std Book" panose="020B0502020204020303" pitchFamily="34" charset="0"/>
                <a:cs typeface="Arial" panose="020B0604020202020204" pitchFamily="34" charset="0"/>
              </a:rPr>
              <a:t>«Un Paese è competitivo nel momento in cui le</a:t>
            </a:r>
            <a:r>
              <a:rPr lang="it-IT" altLang="it-IT" sz="1600" b="1" dirty="0">
                <a:solidFill>
                  <a:srgbClr val="000000"/>
                </a:solidFill>
                <a:latin typeface="Futura Std Book" panose="020B0502020204020303" pitchFamily="34" charset="0"/>
                <a:cs typeface="Arial" panose="020B0604020202020204" pitchFamily="34" charset="0"/>
              </a:rPr>
              <a:t> </a:t>
            </a:r>
            <a:r>
              <a:rPr lang="it-IT" altLang="it-IT" sz="1600" b="1" dirty="0">
                <a:solidFill>
                  <a:srgbClr val="FF0000"/>
                </a:solidFill>
                <a:latin typeface="Futura Std Book" panose="020B0502020204020303" pitchFamily="34" charset="0"/>
                <a:cs typeface="Arial" panose="020B0604020202020204" pitchFamily="34" charset="0"/>
              </a:rPr>
              <a:t>imprese </a:t>
            </a:r>
            <a:r>
              <a:rPr lang="it-IT" altLang="it-IT" sz="1600" b="1" dirty="0">
                <a:solidFill>
                  <a:srgbClr val="002060"/>
                </a:solidFill>
                <a:latin typeface="Futura Std Book" panose="020B0502020204020303" pitchFamily="34" charset="0"/>
                <a:cs typeface="Arial" panose="020B0604020202020204" pitchFamily="34" charset="0"/>
              </a:rPr>
              <a:t>che operano sul suo territorio sono in grado di </a:t>
            </a:r>
            <a:r>
              <a:rPr lang="it-IT" altLang="it-IT" sz="1600" b="1" dirty="0">
                <a:solidFill>
                  <a:srgbClr val="FF0000"/>
                </a:solidFill>
                <a:latin typeface="Futura Std Book" panose="020B0502020204020303" pitchFamily="34" charset="0"/>
                <a:cs typeface="Arial" panose="020B0604020202020204" pitchFamily="34" charset="0"/>
              </a:rPr>
              <a:t>competere con successo nell’economia globale</a:t>
            </a:r>
            <a:r>
              <a:rPr lang="it-IT" altLang="it-IT" sz="1600" b="1" dirty="0">
                <a:solidFill>
                  <a:srgbClr val="000000"/>
                </a:solidFill>
                <a:latin typeface="Futura Std Book" panose="020B0502020204020303" pitchFamily="34" charset="0"/>
                <a:cs typeface="Arial" panose="020B0604020202020204" pitchFamily="34" charset="0"/>
              </a:rPr>
              <a:t> </a:t>
            </a:r>
            <a:r>
              <a:rPr lang="it-IT" altLang="it-IT" sz="1600" b="1" dirty="0">
                <a:solidFill>
                  <a:srgbClr val="002060"/>
                </a:solidFill>
                <a:latin typeface="Futura Std Book" panose="020B0502020204020303" pitchFamily="34" charset="0"/>
                <a:cs typeface="Arial" panose="020B0604020202020204" pitchFamily="34" charset="0"/>
              </a:rPr>
              <a:t>mentre assicurano al cittadino medio standard di vita elevati e crescenti»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1200" i="1" dirty="0">
                <a:solidFill>
                  <a:srgbClr val="000000"/>
                </a:solidFill>
                <a:latin typeface="Futura Std Book" panose="020B0502020204020303" pitchFamily="34" charset="0"/>
                <a:cs typeface="Arial" panose="020B0604020202020204" pitchFamily="34" charset="0"/>
              </a:rPr>
              <a:t>Michael Porter</a:t>
            </a:r>
          </a:p>
        </p:txBody>
      </p:sp>
      <p:sp>
        <p:nvSpPr>
          <p:cNvPr id="15" name="CasellaDiTesto 3"/>
          <p:cNvSpPr txBox="1">
            <a:spLocks noChangeArrowheads="1"/>
          </p:cNvSpPr>
          <p:nvPr/>
        </p:nvSpPr>
        <p:spPr bwMode="auto">
          <a:xfrm>
            <a:off x="593559" y="3491305"/>
            <a:ext cx="810101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1800" dirty="0">
                <a:solidFill>
                  <a:srgbClr val="002060"/>
                </a:solidFill>
                <a:latin typeface="Futura Std Book" panose="020B0502020204020303" pitchFamily="34" charset="0"/>
              </a:rPr>
              <a:t>«Il </a:t>
            </a:r>
            <a:r>
              <a:rPr lang="it-IT" altLang="it-IT" sz="1800" b="1" dirty="0">
                <a:solidFill>
                  <a:srgbClr val="FF0000"/>
                </a:solidFill>
                <a:latin typeface="Futura Std Book" panose="020B0502020204020303" pitchFamily="34" charset="0"/>
              </a:rPr>
              <a:t>medium </a:t>
            </a:r>
            <a:r>
              <a:rPr lang="it-IT" altLang="it-IT" sz="1800" b="1" dirty="0" err="1">
                <a:solidFill>
                  <a:srgbClr val="FF0000"/>
                </a:solidFill>
                <a:latin typeface="Futura Std Book" panose="020B0502020204020303" pitchFamily="34" charset="0"/>
              </a:rPr>
              <a:t>tech</a:t>
            </a:r>
            <a:r>
              <a:rPr lang="it-IT" altLang="it-IT" sz="1800" b="1" dirty="0">
                <a:solidFill>
                  <a:srgbClr val="FF0000"/>
                </a:solidFill>
                <a:latin typeface="Futura Std Book" panose="020B0502020204020303" pitchFamily="34" charset="0"/>
              </a:rPr>
              <a:t> </a:t>
            </a:r>
            <a:r>
              <a:rPr lang="it-IT" altLang="it-IT" sz="1800" dirty="0">
                <a:solidFill>
                  <a:srgbClr val="002060"/>
                </a:solidFill>
                <a:latin typeface="Futura Std Book" panose="020B0502020204020303" pitchFamily="34" charset="0"/>
              </a:rPr>
              <a:t>è </a:t>
            </a:r>
            <a:r>
              <a:rPr lang="it-IT" altLang="it-IT" sz="1800" b="1" dirty="0">
                <a:solidFill>
                  <a:srgbClr val="002060"/>
                </a:solidFill>
                <a:latin typeface="Futura Std Book" panose="020B0502020204020303" pitchFamily="34" charset="0"/>
              </a:rPr>
              <a:t>innovazione</a:t>
            </a:r>
            <a:r>
              <a:rPr lang="it-IT" altLang="it-IT" sz="1800" dirty="0">
                <a:solidFill>
                  <a:srgbClr val="002060"/>
                </a:solidFill>
                <a:latin typeface="Futura Std Book" panose="020B0502020204020303" pitchFamily="34" charset="0"/>
              </a:rPr>
              <a:t> incrementale e combinatoria. Formazione e mondo del lavoro. A differenza dell’high </a:t>
            </a:r>
            <a:r>
              <a:rPr lang="it-IT" altLang="it-IT" sz="1800" dirty="0" err="1">
                <a:solidFill>
                  <a:srgbClr val="002060"/>
                </a:solidFill>
                <a:latin typeface="Futura Std Book" panose="020B0502020204020303" pitchFamily="34" charset="0"/>
              </a:rPr>
              <a:t>tech</a:t>
            </a:r>
            <a:r>
              <a:rPr lang="it-IT" altLang="it-IT" sz="1800" dirty="0">
                <a:solidFill>
                  <a:srgbClr val="002060"/>
                </a:solidFill>
                <a:latin typeface="Futura Std Book" panose="020B0502020204020303" pitchFamily="34" charset="0"/>
              </a:rPr>
              <a:t>, favorisce “coesione sociale” e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1800" dirty="0">
                <a:solidFill>
                  <a:srgbClr val="002060"/>
                </a:solidFill>
                <a:latin typeface="Futura Std Book" panose="020B0502020204020303" pitchFamily="34" charset="0"/>
              </a:rPr>
              <a:t>promuove un </a:t>
            </a:r>
            <a:r>
              <a:rPr lang="it-IT" altLang="it-IT" sz="1800" b="1" dirty="0">
                <a:solidFill>
                  <a:srgbClr val="002060"/>
                </a:solidFill>
                <a:latin typeface="Futura Std Book" panose="020B0502020204020303" pitchFamily="34" charset="0"/>
              </a:rPr>
              <a:t>atteggiamento cooperativo tra aziende e saldo radicamento territoriale</a:t>
            </a:r>
            <a:r>
              <a:rPr lang="it-IT" altLang="it-IT" sz="1800" dirty="0">
                <a:solidFill>
                  <a:srgbClr val="002060"/>
                </a:solidFill>
                <a:latin typeface="Futura Std Book" panose="020B0502020204020303" pitchFamily="34" charset="0"/>
              </a:rPr>
              <a:t>»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1200" i="1" dirty="0" err="1">
                <a:solidFill>
                  <a:srgbClr val="000000"/>
                </a:solidFill>
                <a:latin typeface="Futura Std Book" panose="020B0502020204020303" pitchFamily="34" charset="0"/>
              </a:rPr>
              <a:t>Gianfelice</a:t>
            </a:r>
            <a:r>
              <a:rPr lang="it-IT" altLang="it-IT" sz="1200" i="1" dirty="0">
                <a:solidFill>
                  <a:srgbClr val="000000"/>
                </a:solidFill>
                <a:latin typeface="Futura Std Book" panose="020B0502020204020303" pitchFamily="34" charset="0"/>
              </a:rPr>
              <a:t> Rocca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1800" dirty="0">
              <a:solidFill>
                <a:srgbClr val="000000"/>
              </a:solidFill>
              <a:latin typeface="Futura Std Book" panose="020B0502020204020303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622957" y="2067694"/>
            <a:ext cx="7848872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l" defTabSz="43815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cs typeface="+mn-cs"/>
                <a:sym typeface="Helvetica Light" charset="0"/>
              </a:defRPr>
            </a:lvl1pPr>
            <a:lvl2pPr marL="171450" indent="285750" algn="l" defTabSz="43815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cs typeface="+mn-cs"/>
                <a:sym typeface="Helvetica Light" charset="0"/>
              </a:defRPr>
            </a:lvl2pPr>
            <a:lvl3pPr marL="342900" indent="571500" algn="l" defTabSz="43815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cs typeface="+mn-cs"/>
                <a:sym typeface="Helvetica Light" charset="0"/>
              </a:defRPr>
            </a:lvl3pPr>
            <a:lvl4pPr marL="514350" indent="857250" algn="l" defTabSz="43815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cs typeface="+mn-cs"/>
                <a:sym typeface="Helvetica Light" charset="0"/>
              </a:defRPr>
            </a:lvl4pPr>
            <a:lvl5pPr marL="685800" indent="1143000" algn="l" defTabSz="43815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cs typeface="+mn-cs"/>
                <a:sym typeface="Helvetica Light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cs typeface="+mn-cs"/>
                <a:sym typeface="Helvetica Light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cs typeface="+mn-cs"/>
                <a:sym typeface="Helvetica Light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cs typeface="+mn-cs"/>
                <a:sym typeface="Helvetica Light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Helvetica Light" charset="0"/>
                <a:ea typeface="MS PGothic" panose="020B0600070205080204" pitchFamily="34" charset="-128"/>
                <a:cs typeface="+mn-cs"/>
                <a:sym typeface="Helvetica Light" charset="0"/>
              </a:defRPr>
            </a:lvl9pPr>
          </a:lstStyle>
          <a:p>
            <a:r>
              <a:rPr lang="it-IT" i="1" dirty="0">
                <a:solidFill>
                  <a:schemeClr val="bg1"/>
                </a:solidFill>
                <a:latin typeface="Futura Std Book" panose="020B0502020204020303" pitchFamily="34" charset="0"/>
              </a:rPr>
              <a:t>«</a:t>
            </a:r>
            <a:r>
              <a:rPr lang="it-IT" sz="1600" b="1" dirty="0">
                <a:solidFill>
                  <a:srgbClr val="002060"/>
                </a:solidFill>
                <a:latin typeface="Futura Std Book" panose="020B0502020204020303" pitchFamily="34" charset="0"/>
                <a:cs typeface="Arial" panose="020B0604020202020204" pitchFamily="34" charset="0"/>
              </a:rPr>
              <a:t>Molto spesso, alle regioni viene detto che dovrebbero diventare la prossima </a:t>
            </a:r>
            <a:r>
              <a:rPr lang="it-IT" sz="1600" b="1" dirty="0" err="1">
                <a:solidFill>
                  <a:srgbClr val="002060"/>
                </a:solidFill>
                <a:latin typeface="Futura Std Book" panose="020B0502020204020303" pitchFamily="34" charset="0"/>
                <a:cs typeface="Arial" panose="020B0604020202020204" pitchFamily="34" charset="0"/>
              </a:rPr>
              <a:t>Silicon</a:t>
            </a:r>
            <a:r>
              <a:rPr lang="it-IT" sz="1600" b="1" dirty="0">
                <a:solidFill>
                  <a:srgbClr val="002060"/>
                </a:solidFill>
                <a:latin typeface="Futura Std Book" panose="020B0502020204020303" pitchFamily="34" charset="0"/>
                <a:cs typeface="Arial" panose="020B0604020202020204" pitchFamily="34" charset="0"/>
              </a:rPr>
              <a:t> Valley, o essere come qualche altra regione. </a:t>
            </a:r>
          </a:p>
          <a:p>
            <a:r>
              <a:rPr lang="it-IT" sz="1600" b="1" dirty="0">
                <a:solidFill>
                  <a:srgbClr val="002060"/>
                </a:solidFill>
                <a:latin typeface="Futura Std Book" panose="020B0502020204020303" pitchFamily="34" charset="0"/>
                <a:cs typeface="Arial" panose="020B0604020202020204" pitchFamily="34" charset="0"/>
              </a:rPr>
              <a:t>La nostra ricerca invece suggerisce che le regioni avranno successo estendendo ed investendo sul loro vantaggio competitivo.» </a:t>
            </a:r>
          </a:p>
          <a:p>
            <a:pPr algn="r"/>
            <a:r>
              <a:rPr lang="it-IT" b="1" dirty="0">
                <a:solidFill>
                  <a:srgbClr val="002060"/>
                </a:solidFill>
                <a:latin typeface="Futura Std Book" panose="020B0502020204020303" pitchFamily="34" charset="0"/>
                <a:cs typeface="Arial" panose="020B0604020202020204" pitchFamily="34" charset="0"/>
              </a:rPr>
              <a:t>Scott Stern &amp; David </a:t>
            </a:r>
            <a:r>
              <a:rPr lang="it-IT" b="1" dirty="0" err="1">
                <a:solidFill>
                  <a:srgbClr val="002060"/>
                </a:solidFill>
                <a:latin typeface="Futura Std Book" panose="020B0502020204020303" pitchFamily="34" charset="0"/>
                <a:cs typeface="Arial" panose="020B0604020202020204" pitchFamily="34" charset="0"/>
              </a:rPr>
              <a:t>Sarnof</a:t>
            </a:r>
            <a:r>
              <a:rPr lang="it-IT" b="1" dirty="0">
                <a:solidFill>
                  <a:srgbClr val="002060"/>
                </a:solidFill>
                <a:latin typeface="Futura Std Book" panose="020B0502020204020303" pitchFamily="34" charset="0"/>
                <a:cs typeface="Arial" panose="020B0604020202020204" pitchFamily="34" charset="0"/>
              </a:rPr>
              <a:t> (MIT)</a:t>
            </a:r>
          </a:p>
        </p:txBody>
      </p:sp>
    </p:spTree>
    <p:extLst>
      <p:ext uri="{BB962C8B-B14F-4D97-AF65-F5344CB8AC3E}">
        <p14:creationId xmlns:p14="http://schemas.microsoft.com/office/powerpoint/2010/main" val="13045392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97768" y="288765"/>
            <a:ext cx="8748464" cy="1122571"/>
          </a:xfrm>
        </p:spPr>
        <p:txBody>
          <a:bodyPr/>
          <a:lstStyle/>
          <a:p>
            <a:pPr algn="ctr"/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  <a:latin typeface="Futura Std Heavy"/>
              </a:rPr>
              <a:t>VISIONE: SISTEMA TRASPORTO MODERNO E INTEGRATO PER PERSONE, MERCI, DATI E IDEE</a:t>
            </a:r>
            <a:br>
              <a:rPr lang="it-IT" sz="2400" dirty="0" smtClean="0">
                <a:solidFill>
                  <a:schemeClr val="accent1">
                    <a:lumMod val="75000"/>
                  </a:schemeClr>
                </a:solidFill>
                <a:latin typeface="Futura Std Heavy"/>
              </a:rPr>
            </a:br>
            <a:r>
              <a:rPr lang="it-IT" sz="1800" dirty="0" smtClean="0">
                <a:solidFill>
                  <a:schemeClr val="accent1">
                    <a:lumMod val="75000"/>
                  </a:schemeClr>
                </a:solidFill>
                <a:latin typeface="Futura Std Heavy"/>
              </a:rPr>
              <a:t/>
            </a:r>
            <a:br>
              <a:rPr lang="it-IT" sz="1800" dirty="0" smtClean="0">
                <a:solidFill>
                  <a:schemeClr val="accent1">
                    <a:lumMod val="75000"/>
                  </a:schemeClr>
                </a:solidFill>
                <a:latin typeface="Futura Std Heavy"/>
              </a:rPr>
            </a:br>
            <a:endParaRPr lang="it-IT" sz="1800" dirty="0">
              <a:solidFill>
                <a:schemeClr val="accent1">
                  <a:lumMod val="75000"/>
                </a:schemeClr>
              </a:solidFill>
              <a:latin typeface="Futura Std Heavy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717698"/>
            <a:ext cx="2592288" cy="223224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793" y="1814437"/>
            <a:ext cx="2357976" cy="2183136"/>
          </a:xfrm>
          <a:prstGeom prst="rect">
            <a:avLst/>
          </a:prstGeom>
        </p:spPr>
      </p:pic>
      <p:pic>
        <p:nvPicPr>
          <p:cNvPr id="13" name="Segnaposto contenuto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40061"/>
            <a:ext cx="2357976" cy="2304256"/>
          </a:xfrm>
        </p:spPr>
      </p:pic>
      <p:pic>
        <p:nvPicPr>
          <p:cNvPr id="14" name="Immagine 46" descr="logo-conf-lato copy.pd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15966"/>
            <a:ext cx="1008062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等腰三角形 36">
            <a:hlinkClick r:id="" action="ppaction://hlinkshowjump?jump=previousslide"/>
          </p:cNvPr>
          <p:cNvSpPr/>
          <p:nvPr/>
        </p:nvSpPr>
        <p:spPr>
          <a:xfrm rot="16200000">
            <a:off x="83224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ln>
                <a:solidFill>
                  <a:schemeClr val="accent1"/>
                </a:solidFill>
              </a:ln>
              <a:solidFill>
                <a:schemeClr val="accent1"/>
              </a:solidFill>
              <a:cs typeface="宋体" charset="0"/>
            </a:endParaRPr>
          </a:p>
        </p:txBody>
      </p:sp>
      <p:sp>
        <p:nvSpPr>
          <p:cNvPr id="10" name="等腰三角形 40">
            <a:hlinkClick r:id="" action="ppaction://hlinkshowjump?jump=nextslide"/>
          </p:cNvPr>
          <p:cNvSpPr/>
          <p:nvPr/>
        </p:nvSpPr>
        <p:spPr>
          <a:xfrm rot="5400000" flipH="1">
            <a:off x="85256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solidFill>
                <a:srgbClr val="2E80BF"/>
              </a:solidFill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142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Connettore 1 44"/>
          <p:cNvCxnSpPr/>
          <p:nvPr/>
        </p:nvCxnSpPr>
        <p:spPr>
          <a:xfrm>
            <a:off x="0" y="4559300"/>
            <a:ext cx="9144000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chemeClr val="bg1"/>
                </a:gs>
                <a:gs pos="100000">
                  <a:srgbClr val="FFFFFF"/>
                </a:gs>
                <a:gs pos="49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3012" name="Immagine 46" descr="logo-conf-lato copy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659313"/>
            <a:ext cx="1008062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等腰三角形 36">
            <a:hlinkClick r:id="" action="ppaction://hlinkshowjump?jump=previousslide"/>
          </p:cNvPr>
          <p:cNvSpPr/>
          <p:nvPr/>
        </p:nvSpPr>
        <p:spPr>
          <a:xfrm rot="16200000">
            <a:off x="83224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ln>
                <a:solidFill>
                  <a:schemeClr val="accent1"/>
                </a:solidFill>
              </a:ln>
              <a:solidFill>
                <a:schemeClr val="accent1"/>
              </a:solidFill>
              <a:cs typeface="宋体" charset="0"/>
            </a:endParaRPr>
          </a:p>
        </p:txBody>
      </p:sp>
      <p:sp>
        <p:nvSpPr>
          <p:cNvPr id="49" name="等腰三角形 40">
            <a:hlinkClick r:id="" action="ppaction://hlinkshowjump?jump=nextslide"/>
          </p:cNvPr>
          <p:cNvSpPr/>
          <p:nvPr/>
        </p:nvSpPr>
        <p:spPr>
          <a:xfrm rot="5400000" flipH="1">
            <a:off x="85256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solidFill>
                <a:srgbClr val="2E80BF"/>
              </a:solidFill>
              <a:cs typeface="宋体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79512" y="411510"/>
            <a:ext cx="8964488" cy="86177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it-IT" sz="2800" dirty="0" smtClean="0">
                <a:solidFill>
                  <a:srgbClr val="2A497E"/>
                </a:solidFill>
                <a:latin typeface="Futura Std Heavy"/>
                <a:ea typeface="ＭＳ Ｐゴシック" charset="0"/>
                <a:cs typeface="Futura Std Heavy"/>
              </a:rPr>
              <a:t>«ITALIA-LOMBARDIA, THE EXTRAORDINARY COMMONPLACE»</a:t>
            </a:r>
            <a:endParaRPr lang="it-IT" sz="2800" dirty="0">
              <a:solidFill>
                <a:srgbClr val="2A497E"/>
              </a:solidFill>
              <a:latin typeface="Futura Std Heavy"/>
              <a:ea typeface="ＭＳ Ｐゴシック" charset="0"/>
              <a:cs typeface="Futura Std Heavy"/>
            </a:endParaRPr>
          </a:p>
        </p:txBody>
      </p:sp>
      <p:pic>
        <p:nvPicPr>
          <p:cNvPr id="2" name="LaXqHU32bm4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42060" y="1303327"/>
            <a:ext cx="5659879" cy="3183682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sp>
        <p:nvSpPr>
          <p:cNvPr id="3" name="CasellaDiTesto 2"/>
          <p:cNvSpPr txBox="1"/>
          <p:nvPr/>
        </p:nvSpPr>
        <p:spPr>
          <a:xfrm>
            <a:off x="2555776" y="4487009"/>
            <a:ext cx="42354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i="1" dirty="0">
                <a:solidFill>
                  <a:srgbClr val="2A497E"/>
                </a:solidFill>
                <a:latin typeface="Futura Std Heavy"/>
                <a:ea typeface="ＭＳ Ｐゴシック" charset="0"/>
                <a:cs typeface="Futura Std Heavy"/>
              </a:rPr>
              <a:t>Ministero </a:t>
            </a:r>
            <a:r>
              <a:rPr lang="it-IT" sz="2000" i="1" dirty="0" smtClean="0">
                <a:solidFill>
                  <a:srgbClr val="2A497E"/>
                </a:solidFill>
                <a:latin typeface="Futura Std Heavy"/>
                <a:ea typeface="ＭＳ Ｐゴシック" charset="0"/>
                <a:cs typeface="Futura Std Heavy"/>
              </a:rPr>
              <a:t>dello Sviluppo </a:t>
            </a:r>
            <a:r>
              <a:rPr lang="it-IT" sz="2000" i="1" dirty="0">
                <a:solidFill>
                  <a:srgbClr val="2A497E"/>
                </a:solidFill>
                <a:latin typeface="Futura Std Heavy"/>
                <a:ea typeface="ＭＳ Ｐゴシック" charset="0"/>
                <a:cs typeface="Futura Std Heavy"/>
              </a:rPr>
              <a:t>Economico</a:t>
            </a:r>
          </a:p>
        </p:txBody>
      </p:sp>
    </p:spTree>
    <p:extLst>
      <p:ext uri="{BB962C8B-B14F-4D97-AF65-F5344CB8AC3E}">
        <p14:creationId xmlns:p14="http://schemas.microsoft.com/office/powerpoint/2010/main" val="30179045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36">
            <a:hlinkClick r:id="" action="ppaction://hlinkshowjump?jump=previousslide"/>
          </p:cNvPr>
          <p:cNvSpPr/>
          <p:nvPr/>
        </p:nvSpPr>
        <p:spPr>
          <a:xfrm rot="16200000">
            <a:off x="83224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ln>
                <a:solidFill>
                  <a:schemeClr val="accent1"/>
                </a:solidFill>
              </a:ln>
              <a:solidFill>
                <a:schemeClr val="accent1"/>
              </a:solidFill>
              <a:cs typeface="宋体" charset="0"/>
            </a:endParaRPr>
          </a:p>
        </p:txBody>
      </p:sp>
      <p:sp>
        <p:nvSpPr>
          <p:cNvPr id="5" name="等腰三角形 40">
            <a:hlinkClick r:id="" action="ppaction://hlinkshowjump?jump=nextslide"/>
          </p:cNvPr>
          <p:cNvSpPr/>
          <p:nvPr/>
        </p:nvSpPr>
        <p:spPr>
          <a:xfrm rot="5400000" flipH="1">
            <a:off x="85256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solidFill>
                <a:srgbClr val="2E80BF"/>
              </a:solidFill>
              <a:cs typeface="宋体" charset="0"/>
            </a:endParaRPr>
          </a:p>
        </p:txBody>
      </p:sp>
      <p:sp>
        <p:nvSpPr>
          <p:cNvPr id="6" name="CasellaDiTesto 53"/>
          <p:cNvSpPr txBox="1">
            <a:spLocks noChangeArrowheads="1"/>
          </p:cNvSpPr>
          <p:nvPr/>
        </p:nvSpPr>
        <p:spPr bwMode="auto">
          <a:xfrm>
            <a:off x="535434" y="220567"/>
            <a:ext cx="8135938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5pPr>
            <a:lvl6pPr marL="25146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6pPr>
            <a:lvl7pPr marL="29718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7pPr>
            <a:lvl8pPr marL="34290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8pPr>
            <a:lvl9pPr marL="38862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9pPr>
          </a:lstStyle>
          <a:p>
            <a:pPr algn="ctr"/>
            <a:r>
              <a:rPr lang="it-IT" sz="2400" b="1" dirty="0" smtClean="0">
                <a:solidFill>
                  <a:srgbClr val="2A497E"/>
                </a:solidFill>
                <a:latin typeface="Futura Std Heavy" charset="0"/>
              </a:rPr>
              <a:t>AREA «FACILE» - ACCESSO DIRETTO</a:t>
            </a:r>
          </a:p>
          <a:p>
            <a:pPr algn="ctr"/>
            <a:endParaRPr lang="it-IT" sz="2400" b="1" dirty="0" smtClean="0">
              <a:solidFill>
                <a:srgbClr val="2A497E"/>
              </a:solidFill>
              <a:latin typeface="Futura Std Heavy" charset="0"/>
            </a:endParaRPr>
          </a:p>
          <a:p>
            <a:pPr algn="ctr"/>
            <a:r>
              <a:rPr lang="it-IT" sz="2400" b="1" dirty="0" smtClean="0">
                <a:solidFill>
                  <a:srgbClr val="2A497E"/>
                </a:solidFill>
                <a:latin typeface="Futura Std Heavy" charset="0"/>
              </a:rPr>
              <a:t>IL MONDO PER NOI E’ FATTO A «SCALI»</a:t>
            </a:r>
            <a:endParaRPr lang="it-IT" sz="2400" b="1" dirty="0">
              <a:solidFill>
                <a:srgbClr val="2E80BF"/>
              </a:solidFill>
              <a:latin typeface="Futura Std Heavy" charset="0"/>
            </a:endParaRPr>
          </a:p>
          <a:p>
            <a:pPr algn="ctr"/>
            <a:endParaRPr lang="it-IT" sz="1200" dirty="0">
              <a:solidFill>
                <a:srgbClr val="BFBFBF"/>
              </a:solidFill>
              <a:latin typeface="Futura Std Book Oblique" charset="0"/>
            </a:endParaRPr>
          </a:p>
        </p:txBody>
      </p:sp>
      <p:cxnSp>
        <p:nvCxnSpPr>
          <p:cNvPr id="19" name="直接连接符 26"/>
          <p:cNvCxnSpPr/>
          <p:nvPr/>
        </p:nvCxnSpPr>
        <p:spPr bwMode="auto">
          <a:xfrm>
            <a:off x="6804025" y="3579813"/>
            <a:ext cx="936625" cy="0"/>
          </a:xfrm>
          <a:prstGeom prst="line">
            <a:avLst/>
          </a:prstGeom>
          <a:ln>
            <a:solidFill>
              <a:srgbClr val="FFFFFF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Segnaposto immagine 11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7" r="6917"/>
          <a:stretch>
            <a:fillRect/>
          </a:stretch>
        </p:blipFill>
        <p:spPr>
          <a:xfrm>
            <a:off x="611560" y="1618216"/>
            <a:ext cx="2595183" cy="1236350"/>
          </a:xfrm>
        </p:spPr>
      </p:pic>
      <p:sp>
        <p:nvSpPr>
          <p:cNvPr id="8" name="Più 7"/>
          <p:cNvSpPr/>
          <p:nvPr/>
        </p:nvSpPr>
        <p:spPr>
          <a:xfrm>
            <a:off x="3381024" y="1908719"/>
            <a:ext cx="542904" cy="47937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350" y="1483007"/>
            <a:ext cx="1901802" cy="1600200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811" y="1483008"/>
            <a:ext cx="1698722" cy="1371558"/>
          </a:xfrm>
          <a:prstGeom prst="rect">
            <a:avLst/>
          </a:prstGeom>
        </p:spPr>
      </p:pic>
      <p:sp>
        <p:nvSpPr>
          <p:cNvPr id="17" name="Più 16"/>
          <p:cNvSpPr/>
          <p:nvPr/>
        </p:nvSpPr>
        <p:spPr>
          <a:xfrm>
            <a:off x="6066026" y="1908718"/>
            <a:ext cx="542904" cy="47937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649969" y="3363838"/>
            <a:ext cx="7848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solidFill>
                  <a:srgbClr val="2A497E"/>
                </a:solidFill>
                <a:latin typeface="Futura Std Heavy" charset="0"/>
              </a:rPr>
              <a:t>NON SIAMO COMPETITIVI SE NON ARRIVIAMO </a:t>
            </a:r>
            <a:r>
              <a:rPr lang="it-IT" b="1" dirty="0">
                <a:solidFill>
                  <a:srgbClr val="2A497E"/>
                </a:solidFill>
                <a:latin typeface="Futura Std Heavy" charset="0"/>
              </a:rPr>
              <a:t>DIRETTAMENTE </a:t>
            </a:r>
            <a:r>
              <a:rPr lang="it-IT" dirty="0" smtClean="0">
                <a:solidFill>
                  <a:srgbClr val="2A497E"/>
                </a:solidFill>
                <a:latin typeface="Futura Std Heavy" charset="0"/>
              </a:rPr>
              <a:t>NELLE </a:t>
            </a:r>
            <a:r>
              <a:rPr lang="it-IT" dirty="0">
                <a:solidFill>
                  <a:srgbClr val="2A497E"/>
                </a:solidFill>
                <a:latin typeface="Futura Std Heavy" charset="0"/>
              </a:rPr>
              <a:t>PRINCIPALI AREE MONDIALI</a:t>
            </a:r>
          </a:p>
        </p:txBody>
      </p:sp>
    </p:spTree>
    <p:extLst>
      <p:ext uri="{BB962C8B-B14F-4D97-AF65-F5344CB8AC3E}">
        <p14:creationId xmlns:p14="http://schemas.microsoft.com/office/powerpoint/2010/main" val="187863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CasellaDiTesto 2"/>
          <p:cNvSpPr txBox="1"/>
          <p:nvPr/>
        </p:nvSpPr>
        <p:spPr>
          <a:xfrm>
            <a:off x="1645558" y="1419622"/>
            <a:ext cx="585288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Lo scenario che abbiamo davanti a si rivela anche ricco</a:t>
            </a:r>
          </a:p>
          <a:p>
            <a:r>
              <a:rPr lang="it-IT" dirty="0"/>
              <a:t>d</a:t>
            </a:r>
            <a:r>
              <a:rPr lang="it-IT" dirty="0" smtClean="0"/>
              <a:t>i opportunità</a:t>
            </a:r>
          </a:p>
          <a:p>
            <a:r>
              <a:rPr lang="it-IT" dirty="0" smtClean="0"/>
              <a:t>Contiene una sfida interessante per gli imprenditore</a:t>
            </a:r>
          </a:p>
          <a:p>
            <a:r>
              <a:rPr lang="it-IT" dirty="0" smtClean="0"/>
              <a:t>Che si giocherà su nuovi paradigmi</a:t>
            </a:r>
          </a:p>
          <a:p>
            <a:r>
              <a:rPr lang="it-IT" dirty="0" smtClean="0"/>
              <a:t>Su nuovi marcati e nuovi modelli di </a:t>
            </a:r>
            <a:r>
              <a:rPr lang="it-IT" dirty="0" err="1" smtClean="0"/>
              <a:t>busienss</a:t>
            </a:r>
            <a:endParaRPr lang="it-IT" dirty="0" smtClean="0"/>
          </a:p>
        </p:txBody>
      </p:sp>
      <p:sp>
        <p:nvSpPr>
          <p:cNvPr id="4" name="Rettangolo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A49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>
              <a:solidFill>
                <a:srgbClr val="FFFFFF"/>
              </a:solidFill>
            </a:endParaRPr>
          </a:p>
        </p:txBody>
      </p:sp>
      <p:pic>
        <p:nvPicPr>
          <p:cNvPr id="5" name="Picture 3" descr="High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40" y="2481451"/>
            <a:ext cx="785813" cy="869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1118252" y="2481451"/>
            <a:ext cx="67661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 smtClean="0">
                <a:solidFill>
                  <a:srgbClr val="FFFFFF"/>
                </a:solidFill>
                <a:latin typeface="Futura Std Book" panose="020B0502020204020303" pitchFamily="34" charset="0"/>
              </a:rPr>
              <a:t>Lombardia: un pezzo di Italia in Europa</a:t>
            </a:r>
            <a:endParaRPr lang="it-IT" sz="4800" b="1" dirty="0">
              <a:solidFill>
                <a:srgbClr val="FFFFFF"/>
              </a:solidFill>
              <a:latin typeface="Futura Std Book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1069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egnaposto immagine 19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5" b="9415"/>
          <a:stretch>
            <a:fillRect/>
          </a:stretch>
        </p:blipFill>
        <p:spPr>
          <a:xfrm>
            <a:off x="5090899" y="1203325"/>
            <a:ext cx="3801581" cy="3075182"/>
          </a:xfrm>
        </p:spPr>
      </p:pic>
      <p:sp>
        <p:nvSpPr>
          <p:cNvPr id="3" name="等腰三角形 36">
            <a:hlinkClick r:id="" action="ppaction://hlinkshowjump?jump=previousslide"/>
          </p:cNvPr>
          <p:cNvSpPr/>
          <p:nvPr/>
        </p:nvSpPr>
        <p:spPr>
          <a:xfrm rot="16200000">
            <a:off x="83224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ln>
                <a:solidFill>
                  <a:schemeClr val="accent1"/>
                </a:solidFill>
              </a:ln>
              <a:solidFill>
                <a:schemeClr val="accent1"/>
              </a:solidFill>
              <a:cs typeface="宋体" charset="0"/>
            </a:endParaRPr>
          </a:p>
        </p:txBody>
      </p:sp>
      <p:sp>
        <p:nvSpPr>
          <p:cNvPr id="4" name="等腰三角形 40">
            <a:hlinkClick r:id="" action="ppaction://hlinkshowjump?jump=nextslide"/>
          </p:cNvPr>
          <p:cNvSpPr/>
          <p:nvPr/>
        </p:nvSpPr>
        <p:spPr>
          <a:xfrm rot="5400000" flipH="1">
            <a:off x="85256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solidFill>
                <a:srgbClr val="2E80BF"/>
              </a:solidFill>
              <a:cs typeface="宋体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76904" y="547142"/>
            <a:ext cx="4248150" cy="36933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it-IT" sz="2400" dirty="0" smtClean="0">
                <a:solidFill>
                  <a:srgbClr val="2A497E"/>
                </a:solidFill>
                <a:latin typeface="Futura Std Heavy"/>
                <a:ea typeface="ＭＳ Ｐゴシック" charset="0"/>
                <a:cs typeface="Futura Std Heavy"/>
              </a:rPr>
              <a:t>OBIETTIVI UE</a:t>
            </a:r>
            <a:endParaRPr lang="it-IT" sz="2400" dirty="0">
              <a:solidFill>
                <a:srgbClr val="2E80BF"/>
              </a:solidFill>
              <a:latin typeface="Futura Std Heavy"/>
              <a:ea typeface="ＭＳ Ｐゴシック" charset="0"/>
              <a:cs typeface="Futura Std Heavy"/>
            </a:endParaRPr>
          </a:p>
        </p:txBody>
      </p:sp>
      <p:sp>
        <p:nvSpPr>
          <p:cNvPr id="6" name="CasellaDiTesto 56"/>
          <p:cNvSpPr txBox="1">
            <a:spLocks noChangeArrowheads="1"/>
          </p:cNvSpPr>
          <p:nvPr/>
        </p:nvSpPr>
        <p:spPr bwMode="auto">
          <a:xfrm>
            <a:off x="900111" y="1276350"/>
            <a:ext cx="34559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5pPr>
            <a:lvl6pPr marL="25146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6pPr>
            <a:lvl7pPr marL="29718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7pPr>
            <a:lvl8pPr marL="34290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8pPr>
            <a:lvl9pPr marL="38862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9pPr>
          </a:lstStyle>
          <a:p>
            <a:r>
              <a:rPr lang="it-IT" sz="1600" dirty="0" smtClean="0">
                <a:solidFill>
                  <a:srgbClr val="2A497E"/>
                </a:solidFill>
                <a:latin typeface="Futura Std Heavy" charset="0"/>
              </a:rPr>
              <a:t>Integrare le economie</a:t>
            </a:r>
            <a:endParaRPr lang="it-IT" sz="1600" dirty="0">
              <a:solidFill>
                <a:srgbClr val="2A497E"/>
              </a:solidFill>
              <a:latin typeface="Futura Std Heavy" charset="0"/>
            </a:endParaRPr>
          </a:p>
        </p:txBody>
      </p:sp>
      <p:sp>
        <p:nvSpPr>
          <p:cNvPr id="7" name="CasellaDiTesto 57"/>
          <p:cNvSpPr txBox="1">
            <a:spLocks noChangeArrowheads="1"/>
          </p:cNvSpPr>
          <p:nvPr/>
        </p:nvSpPr>
        <p:spPr bwMode="auto">
          <a:xfrm>
            <a:off x="919020" y="1773724"/>
            <a:ext cx="35988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5pPr>
            <a:lvl6pPr marL="25146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6pPr>
            <a:lvl7pPr marL="29718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7pPr>
            <a:lvl8pPr marL="34290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8pPr>
            <a:lvl9pPr marL="38862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9pPr>
          </a:lstStyle>
          <a:p>
            <a:r>
              <a:rPr lang="it-IT" sz="1600" dirty="0" smtClean="0">
                <a:solidFill>
                  <a:srgbClr val="2A497E"/>
                </a:solidFill>
                <a:latin typeface="Futura Std Heavy" charset="0"/>
              </a:rPr>
              <a:t>Sviluppare in modo omogeneo i territori</a:t>
            </a:r>
            <a:endParaRPr lang="it-IT" sz="1600" dirty="0">
              <a:solidFill>
                <a:srgbClr val="2A497E"/>
              </a:solidFill>
              <a:latin typeface="Futura Std Heavy" charset="0"/>
            </a:endParaRPr>
          </a:p>
        </p:txBody>
      </p:sp>
      <p:sp>
        <p:nvSpPr>
          <p:cNvPr id="8" name="CasellaDiTesto 58"/>
          <p:cNvSpPr txBox="1">
            <a:spLocks noChangeArrowheads="1"/>
          </p:cNvSpPr>
          <p:nvPr/>
        </p:nvSpPr>
        <p:spPr bwMode="auto">
          <a:xfrm>
            <a:off x="947967" y="2181832"/>
            <a:ext cx="34559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5pPr>
            <a:lvl6pPr marL="25146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6pPr>
            <a:lvl7pPr marL="29718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7pPr>
            <a:lvl8pPr marL="34290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8pPr>
            <a:lvl9pPr marL="38862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9pPr>
          </a:lstStyle>
          <a:p>
            <a:r>
              <a:rPr lang="it-IT" sz="1600" dirty="0" smtClean="0">
                <a:solidFill>
                  <a:srgbClr val="2A497E"/>
                </a:solidFill>
                <a:latin typeface="Futura Std Heavy" charset="0"/>
              </a:rPr>
              <a:t>Collegare i centri d’eccellenza</a:t>
            </a:r>
            <a:endParaRPr lang="it-IT" sz="1600" dirty="0">
              <a:solidFill>
                <a:srgbClr val="2A497E"/>
              </a:solidFill>
              <a:latin typeface="Futura Std Heavy" charset="0"/>
            </a:endParaRPr>
          </a:p>
        </p:txBody>
      </p:sp>
      <p:sp>
        <p:nvSpPr>
          <p:cNvPr id="14" name="椭圆 55"/>
          <p:cNvSpPr/>
          <p:nvPr/>
        </p:nvSpPr>
        <p:spPr>
          <a:xfrm>
            <a:off x="503239" y="2181832"/>
            <a:ext cx="358775" cy="358775"/>
          </a:xfrm>
          <a:prstGeom prst="ellips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solidFill>
                <a:srgbClr val="FFFFFF"/>
              </a:solidFill>
              <a:cs typeface="宋体" charset="0"/>
            </a:endParaRPr>
          </a:p>
        </p:txBody>
      </p:sp>
      <p:sp>
        <p:nvSpPr>
          <p:cNvPr id="15" name="CasellaDiTesto 73"/>
          <p:cNvSpPr txBox="1">
            <a:spLocks noChangeArrowheads="1"/>
          </p:cNvSpPr>
          <p:nvPr/>
        </p:nvSpPr>
        <p:spPr bwMode="auto">
          <a:xfrm>
            <a:off x="465550" y="2174903"/>
            <a:ext cx="4622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5pPr>
            <a:lvl6pPr marL="25146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6pPr>
            <a:lvl7pPr marL="29718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7pPr>
            <a:lvl8pPr marL="34290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8pPr>
            <a:lvl9pPr marL="38862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9pPr>
          </a:lstStyle>
          <a:p>
            <a:r>
              <a:rPr lang="en-US" altLang="zh-CN" dirty="0" smtClean="0">
                <a:solidFill>
                  <a:srgbClr val="FFFFFF"/>
                </a:solidFill>
                <a:latin typeface="Futura Std Book" charset="0"/>
              </a:rPr>
              <a:t> 3</a:t>
            </a:r>
            <a:endParaRPr lang="zh-CN" altLang="en-US" dirty="0">
              <a:solidFill>
                <a:srgbClr val="FFFFFF"/>
              </a:solidFill>
              <a:latin typeface="Futura Std Book" charset="0"/>
              <a:ea typeface="Hiragino Sans GB W3" charset="0"/>
              <a:cs typeface="Hiragino Sans GB W3" charset="0"/>
            </a:endParaRPr>
          </a:p>
        </p:txBody>
      </p:sp>
      <p:cxnSp>
        <p:nvCxnSpPr>
          <p:cNvPr id="17" name="Connettore 1 16"/>
          <p:cNvCxnSpPr/>
          <p:nvPr/>
        </p:nvCxnSpPr>
        <p:spPr>
          <a:xfrm flipH="1">
            <a:off x="107504" y="699542"/>
            <a:ext cx="4472947" cy="3888432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 flipH="1">
            <a:off x="259904" y="851942"/>
            <a:ext cx="4472947" cy="3888432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/>
        </p:nvCxnSpPr>
        <p:spPr>
          <a:xfrm>
            <a:off x="5264888" y="1247521"/>
            <a:ext cx="3194900" cy="191555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 flipH="1">
            <a:off x="5292080" y="1188065"/>
            <a:ext cx="3253593" cy="195974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/>
          <p:cNvSpPr txBox="1"/>
          <p:nvPr/>
        </p:nvSpPr>
        <p:spPr>
          <a:xfrm>
            <a:off x="6091589" y="69460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Futura Std Heavy"/>
              </a:rPr>
              <a:t>EUROPA 1919</a:t>
            </a:r>
            <a:endParaRPr lang="it-IT" dirty="0">
              <a:solidFill>
                <a:schemeClr val="accent1">
                  <a:lumMod val="50000"/>
                </a:schemeClr>
              </a:solidFill>
              <a:latin typeface="Futura Std Heavy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465551" y="2778841"/>
            <a:ext cx="4625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accent1">
                    <a:lumMod val="50000"/>
                  </a:schemeClr>
                </a:solidFill>
                <a:latin typeface="Futura Std Heavy"/>
              </a:rPr>
              <a:t>STRATEGIA LUNGO PERIODO</a:t>
            </a:r>
            <a:endParaRPr lang="it-IT" sz="2400" dirty="0">
              <a:solidFill>
                <a:schemeClr val="accent1">
                  <a:lumMod val="50000"/>
                </a:schemeClr>
              </a:solidFill>
              <a:latin typeface="Futura Std Heavy"/>
            </a:endParaRPr>
          </a:p>
        </p:txBody>
      </p:sp>
      <p:sp>
        <p:nvSpPr>
          <p:cNvPr id="29" name="CasellaDiTesto 71"/>
          <p:cNvSpPr txBox="1">
            <a:spLocks noChangeArrowheads="1"/>
          </p:cNvSpPr>
          <p:nvPr/>
        </p:nvSpPr>
        <p:spPr bwMode="auto">
          <a:xfrm>
            <a:off x="740228" y="1483085"/>
            <a:ext cx="41761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5pPr>
            <a:lvl6pPr marL="25146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6pPr>
            <a:lvl7pPr marL="29718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7pPr>
            <a:lvl8pPr marL="34290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8pPr>
            <a:lvl9pPr marL="38862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9pPr>
          </a:lstStyle>
          <a:p>
            <a:r>
              <a:rPr lang="en-US" altLang="zh-CN" dirty="0">
                <a:solidFill>
                  <a:srgbClr val="FFFFFF"/>
                </a:solidFill>
                <a:latin typeface="Futura Std Book" charset="0"/>
              </a:rPr>
              <a:t>.1</a:t>
            </a:r>
            <a:endParaRPr lang="zh-CN" altLang="en-US" dirty="0">
              <a:solidFill>
                <a:srgbClr val="FFFFFF"/>
              </a:solidFill>
              <a:latin typeface="Futura Std Book" charset="0"/>
              <a:ea typeface="Hiragino Sans GB W3" charset="0"/>
              <a:cs typeface="Hiragino Sans GB W3" charset="0"/>
            </a:endParaRPr>
          </a:p>
        </p:txBody>
      </p:sp>
      <p:sp>
        <p:nvSpPr>
          <p:cNvPr id="30" name="CasellaDiTesto 71"/>
          <p:cNvSpPr txBox="1">
            <a:spLocks noChangeArrowheads="1"/>
          </p:cNvSpPr>
          <p:nvPr/>
        </p:nvSpPr>
        <p:spPr bwMode="auto">
          <a:xfrm>
            <a:off x="773113" y="1581150"/>
            <a:ext cx="431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5pPr>
            <a:lvl6pPr marL="25146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6pPr>
            <a:lvl7pPr marL="29718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7pPr>
            <a:lvl8pPr marL="34290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8pPr>
            <a:lvl9pPr marL="38862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9pPr>
          </a:lstStyle>
          <a:p>
            <a:r>
              <a:rPr lang="en-US" altLang="zh-CN" dirty="0">
                <a:solidFill>
                  <a:srgbClr val="FFFFFF"/>
                </a:solidFill>
                <a:latin typeface="Futura Std Book" charset="0"/>
              </a:rPr>
              <a:t>.1</a:t>
            </a:r>
            <a:endParaRPr lang="zh-CN" altLang="en-US" dirty="0">
              <a:solidFill>
                <a:srgbClr val="FFFFFF"/>
              </a:solidFill>
              <a:latin typeface="Futura Std Book" charset="0"/>
              <a:ea typeface="Hiragino Sans GB W3" charset="0"/>
              <a:cs typeface="Hiragino Sans GB W3" charset="0"/>
            </a:endParaRPr>
          </a:p>
        </p:txBody>
      </p:sp>
      <p:sp>
        <p:nvSpPr>
          <p:cNvPr id="31" name="椭圆 55"/>
          <p:cNvSpPr/>
          <p:nvPr/>
        </p:nvSpPr>
        <p:spPr>
          <a:xfrm>
            <a:off x="541817" y="3412832"/>
            <a:ext cx="377203" cy="360362"/>
          </a:xfrm>
          <a:prstGeom prst="ellips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r>
              <a:rPr lang="it-IT" altLang="zh-CN" dirty="0" smtClean="0">
                <a:solidFill>
                  <a:srgbClr val="FFFFFF"/>
                </a:solidFill>
                <a:latin typeface="Futura Std Book" panose="020B0502020204020303" pitchFamily="34" charset="0"/>
                <a:cs typeface="宋体" charset="0"/>
              </a:rPr>
              <a:t>1</a:t>
            </a:r>
            <a:endParaRPr lang="zh-CN" altLang="en-US" dirty="0">
              <a:solidFill>
                <a:srgbClr val="FFFFFF"/>
              </a:solidFill>
              <a:latin typeface="Futura Std Book" panose="020B0502020204020303" pitchFamily="34" charset="0"/>
              <a:cs typeface="宋体" charset="0"/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929370" y="3429234"/>
            <a:ext cx="3784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Futura Std Heavy"/>
              </a:rPr>
              <a:t>Ridisegno complessivo del Sistema dei collegamenti</a:t>
            </a:r>
            <a:endParaRPr lang="it-IT" dirty="0">
              <a:solidFill>
                <a:schemeClr val="accent1">
                  <a:lumMod val="50000"/>
                </a:schemeClr>
              </a:solidFill>
              <a:latin typeface="Futura Std Heavy"/>
            </a:endParaRPr>
          </a:p>
        </p:txBody>
      </p:sp>
      <p:sp>
        <p:nvSpPr>
          <p:cNvPr id="33" name="椭圆 55"/>
          <p:cNvSpPr/>
          <p:nvPr/>
        </p:nvSpPr>
        <p:spPr>
          <a:xfrm>
            <a:off x="544236" y="4025444"/>
            <a:ext cx="358775" cy="360362"/>
          </a:xfrm>
          <a:prstGeom prst="ellips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r>
              <a:rPr lang="it-IT" altLang="zh-CN" dirty="0" smtClean="0">
                <a:solidFill>
                  <a:srgbClr val="FFFFFF"/>
                </a:solidFill>
                <a:latin typeface="Futura Std Book" panose="020B0502020204020303" pitchFamily="34" charset="0"/>
                <a:cs typeface="宋体" charset="0"/>
              </a:rPr>
              <a:t>2</a:t>
            </a:r>
            <a:endParaRPr lang="zh-CN" altLang="en-US" dirty="0">
              <a:solidFill>
                <a:srgbClr val="FFFFFF"/>
              </a:solidFill>
              <a:latin typeface="Futura Std Book" panose="020B0502020204020303" pitchFamily="34" charset="0"/>
              <a:cs typeface="宋体" charset="0"/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948645" y="4038637"/>
            <a:ext cx="3784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Futura Std Heavy"/>
              </a:rPr>
              <a:t>Integrazione con politiche europee</a:t>
            </a:r>
            <a:endParaRPr lang="it-IT" dirty="0">
              <a:solidFill>
                <a:schemeClr val="accent1">
                  <a:lumMod val="50000"/>
                </a:schemeClr>
              </a:solidFill>
              <a:latin typeface="Futura Std Heavy"/>
            </a:endParaRPr>
          </a:p>
        </p:txBody>
      </p:sp>
      <p:sp>
        <p:nvSpPr>
          <p:cNvPr id="36" name="椭圆 55"/>
          <p:cNvSpPr/>
          <p:nvPr/>
        </p:nvSpPr>
        <p:spPr>
          <a:xfrm>
            <a:off x="494749" y="1746177"/>
            <a:ext cx="377203" cy="360362"/>
          </a:xfrm>
          <a:prstGeom prst="ellips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r>
              <a:rPr lang="it-IT" altLang="zh-CN" dirty="0">
                <a:solidFill>
                  <a:srgbClr val="FFFFFF"/>
                </a:solidFill>
                <a:latin typeface="Futura Std Book" panose="020B0502020204020303" pitchFamily="34" charset="0"/>
                <a:cs typeface="宋体" charset="0"/>
              </a:rPr>
              <a:t>2</a:t>
            </a:r>
            <a:endParaRPr lang="zh-CN" altLang="en-US" dirty="0">
              <a:solidFill>
                <a:srgbClr val="FFFFFF"/>
              </a:solidFill>
              <a:latin typeface="Futura Std Book" panose="020B0502020204020303" pitchFamily="34" charset="0"/>
              <a:cs typeface="宋体" charset="0"/>
            </a:endParaRPr>
          </a:p>
        </p:txBody>
      </p:sp>
      <p:sp>
        <p:nvSpPr>
          <p:cNvPr id="37" name="椭圆 55"/>
          <p:cNvSpPr/>
          <p:nvPr/>
        </p:nvSpPr>
        <p:spPr>
          <a:xfrm>
            <a:off x="473284" y="1254542"/>
            <a:ext cx="377203" cy="360362"/>
          </a:xfrm>
          <a:prstGeom prst="ellips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r>
              <a:rPr lang="it-IT" altLang="zh-CN" dirty="0" smtClean="0">
                <a:solidFill>
                  <a:srgbClr val="FFFFFF"/>
                </a:solidFill>
                <a:latin typeface="Futura Std Book" panose="020B0502020204020303" pitchFamily="34" charset="0"/>
                <a:cs typeface="宋体" charset="0"/>
              </a:rPr>
              <a:t>1</a:t>
            </a:r>
            <a:endParaRPr lang="zh-CN" altLang="en-US" dirty="0">
              <a:solidFill>
                <a:srgbClr val="FFFFFF"/>
              </a:solidFill>
              <a:latin typeface="Futura Std Book" panose="020B0502020204020303" pitchFamily="34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60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等腰三角形 36">
            <a:hlinkClick r:id="" action="ppaction://hlinkshowjump?jump=previousslide"/>
          </p:cNvPr>
          <p:cNvSpPr/>
          <p:nvPr/>
        </p:nvSpPr>
        <p:spPr>
          <a:xfrm rot="16200000">
            <a:off x="83224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ln>
                <a:solidFill>
                  <a:schemeClr val="accent1"/>
                </a:solidFill>
              </a:ln>
              <a:solidFill>
                <a:schemeClr val="accent1"/>
              </a:solidFill>
              <a:cs typeface="宋体" charset="0"/>
            </a:endParaRPr>
          </a:p>
        </p:txBody>
      </p:sp>
      <p:sp>
        <p:nvSpPr>
          <p:cNvPr id="4" name="等腰三角形 40">
            <a:hlinkClick r:id="" action="ppaction://hlinkshowjump?jump=nextslide"/>
          </p:cNvPr>
          <p:cNvSpPr/>
          <p:nvPr/>
        </p:nvSpPr>
        <p:spPr>
          <a:xfrm rot="5400000" flipH="1">
            <a:off x="85256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solidFill>
                <a:srgbClr val="2E80BF"/>
              </a:solidFill>
              <a:cs typeface="宋体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68313" y="202372"/>
            <a:ext cx="8194675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it-IT" sz="2800" dirty="0" smtClean="0">
                <a:solidFill>
                  <a:srgbClr val="2A497E"/>
                </a:solidFill>
                <a:latin typeface="Futura Std Heavy"/>
                <a:ea typeface="ＭＳ Ｐゴシック" charset="0"/>
                <a:cs typeface="Futura Std Heavy"/>
              </a:rPr>
              <a:t>IL SISTEMA AEROPORTUALE DEL NORD ITALIA</a:t>
            </a:r>
            <a:endParaRPr lang="it-IT" sz="2800" dirty="0">
              <a:solidFill>
                <a:srgbClr val="2E80BF"/>
              </a:solidFill>
              <a:latin typeface="Futura Std Heavy"/>
              <a:ea typeface="ＭＳ Ｐゴシック" charset="0"/>
              <a:cs typeface="Futura Std Heavy"/>
            </a:endParaRPr>
          </a:p>
        </p:txBody>
      </p:sp>
      <p:sp>
        <p:nvSpPr>
          <p:cNvPr id="6" name="CasellaDiTesto 56"/>
          <p:cNvSpPr txBox="1">
            <a:spLocks noChangeArrowheads="1"/>
          </p:cNvSpPr>
          <p:nvPr/>
        </p:nvSpPr>
        <p:spPr bwMode="auto">
          <a:xfrm>
            <a:off x="468314" y="1276192"/>
            <a:ext cx="40306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5pPr>
            <a:lvl6pPr marL="25146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6pPr>
            <a:lvl7pPr marL="29718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7pPr>
            <a:lvl8pPr marL="34290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8pPr>
            <a:lvl9pPr marL="38862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9pPr>
          </a:lstStyle>
          <a:p>
            <a:r>
              <a:rPr lang="it-IT" sz="2000" dirty="0" smtClean="0">
                <a:solidFill>
                  <a:srgbClr val="2A497E"/>
                </a:solidFill>
                <a:latin typeface="Futura Std Heavy" charset="0"/>
              </a:rPr>
              <a:t>Tutte le aree più avanzate d’Europa hanno un aeroporto tra i primi 10</a:t>
            </a:r>
            <a:endParaRPr lang="it-IT" sz="2000" dirty="0">
              <a:solidFill>
                <a:srgbClr val="2A497E"/>
              </a:solidFill>
              <a:latin typeface="Futura Std Heavy" charset="0"/>
            </a:endParaRPr>
          </a:p>
        </p:txBody>
      </p:sp>
      <p:sp>
        <p:nvSpPr>
          <p:cNvPr id="7" name="CasellaDiTesto 57"/>
          <p:cNvSpPr txBox="1">
            <a:spLocks noChangeArrowheads="1"/>
          </p:cNvSpPr>
          <p:nvPr/>
        </p:nvSpPr>
        <p:spPr bwMode="auto">
          <a:xfrm>
            <a:off x="492044" y="2815298"/>
            <a:ext cx="35845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5pPr>
            <a:lvl6pPr marL="25146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6pPr>
            <a:lvl7pPr marL="29718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7pPr>
            <a:lvl8pPr marL="34290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8pPr>
            <a:lvl9pPr marL="38862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9pPr>
          </a:lstStyle>
          <a:p>
            <a:pPr algn="just"/>
            <a:r>
              <a:rPr lang="it-IT" sz="2000" dirty="0" smtClean="0">
                <a:solidFill>
                  <a:srgbClr val="2A497E"/>
                </a:solidFill>
                <a:latin typeface="Futura Std Heavy" charset="0"/>
              </a:rPr>
              <a:t>Nessun scalo del Nord Italia tra i primi 10 aeroporti d’Europa</a:t>
            </a:r>
            <a:endParaRPr lang="it-IT" sz="2000" dirty="0">
              <a:solidFill>
                <a:srgbClr val="2A497E"/>
              </a:solidFill>
              <a:latin typeface="Futura Std Heavy" charset="0"/>
            </a:endParaRPr>
          </a:p>
        </p:txBody>
      </p:sp>
      <p:cxnSp>
        <p:nvCxnSpPr>
          <p:cNvPr id="17" name="Connettore 1 16"/>
          <p:cNvCxnSpPr/>
          <p:nvPr/>
        </p:nvCxnSpPr>
        <p:spPr>
          <a:xfrm flipH="1">
            <a:off x="-252536" y="1057198"/>
            <a:ext cx="4472947" cy="3888432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 flipH="1">
            <a:off x="259904" y="851942"/>
            <a:ext cx="4472947" cy="3888432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Segnaposto immagine 8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7" r="9387"/>
          <a:stretch>
            <a:fillRect/>
          </a:stretch>
        </p:blipFill>
        <p:spPr>
          <a:xfrm>
            <a:off x="5245292" y="2715894"/>
            <a:ext cx="3287521" cy="1585743"/>
          </a:xfr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291" y="851942"/>
            <a:ext cx="3214497" cy="154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99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等腰三角形 36">
            <a:hlinkClick r:id="" action="ppaction://hlinkshowjump?jump=previousslide"/>
          </p:cNvPr>
          <p:cNvSpPr/>
          <p:nvPr/>
        </p:nvSpPr>
        <p:spPr>
          <a:xfrm rot="16200000">
            <a:off x="83224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ln>
                <a:solidFill>
                  <a:schemeClr val="accent1"/>
                </a:solidFill>
              </a:ln>
              <a:solidFill>
                <a:schemeClr val="accent1"/>
              </a:solidFill>
              <a:cs typeface="宋体" charset="0"/>
            </a:endParaRPr>
          </a:p>
        </p:txBody>
      </p:sp>
      <p:sp>
        <p:nvSpPr>
          <p:cNvPr id="4" name="等腰三角形 40">
            <a:hlinkClick r:id="" action="ppaction://hlinkshowjump?jump=nextslide"/>
          </p:cNvPr>
          <p:cNvSpPr/>
          <p:nvPr/>
        </p:nvSpPr>
        <p:spPr>
          <a:xfrm rot="5400000" flipH="1">
            <a:off x="85256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solidFill>
                <a:srgbClr val="2E80BF"/>
              </a:solidFill>
              <a:cs typeface="宋体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86216" y="97191"/>
            <a:ext cx="8550280" cy="129266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endParaRPr lang="it-IT" sz="2400" b="1" dirty="0" smtClean="0">
              <a:solidFill>
                <a:srgbClr val="2A497E"/>
              </a:solidFill>
              <a:latin typeface="Futura Std Heavy"/>
              <a:ea typeface="ＭＳ Ｐゴシック" charset="0"/>
              <a:cs typeface="Futura Std Book Oblique"/>
            </a:endParaRPr>
          </a:p>
          <a:p>
            <a:pPr algn="ctr">
              <a:defRPr/>
            </a:pPr>
            <a:r>
              <a:rPr lang="it-IT" sz="2400" b="1" dirty="0" smtClean="0">
                <a:solidFill>
                  <a:srgbClr val="2A497E"/>
                </a:solidFill>
                <a:latin typeface="Futura Std Heavy"/>
                <a:ea typeface="ＭＳ Ｐゴシック" charset="0"/>
                <a:cs typeface="Futura Std Book Oblique"/>
              </a:rPr>
              <a:t>HUB INTERCONTINENTALE NEL NORD ITALIA</a:t>
            </a:r>
          </a:p>
          <a:p>
            <a:pPr algn="ctr">
              <a:defRPr/>
            </a:pPr>
            <a:r>
              <a:rPr lang="it-IT" sz="2400" b="1" dirty="0" smtClean="0">
                <a:solidFill>
                  <a:srgbClr val="2A497E"/>
                </a:solidFill>
                <a:latin typeface="Futura Std Heavy"/>
                <a:ea typeface="ＭＳ Ｐゴシック" charset="0"/>
                <a:cs typeface="Futura Std Book Oblique"/>
              </a:rPr>
              <a:t>POLO DI ATTRAZIONE PER I VETTORI DI LUNGO RAGGIO </a:t>
            </a:r>
            <a:r>
              <a:rPr lang="it-IT" sz="2800" b="1" dirty="0" smtClean="0">
                <a:solidFill>
                  <a:srgbClr val="2A497E"/>
                </a:solidFill>
                <a:latin typeface="Futura Std Heavy"/>
                <a:ea typeface="ＭＳ Ｐゴシック" charset="0"/>
                <a:cs typeface="Futura Std Book Oblique"/>
              </a:rPr>
              <a:t/>
            </a:r>
            <a:br>
              <a:rPr lang="it-IT" sz="2800" b="1" dirty="0" smtClean="0">
                <a:solidFill>
                  <a:srgbClr val="2A497E"/>
                </a:solidFill>
                <a:latin typeface="Futura Std Heavy"/>
                <a:ea typeface="ＭＳ Ｐゴシック" charset="0"/>
                <a:cs typeface="Futura Std Book Oblique"/>
              </a:rPr>
            </a:br>
            <a:endParaRPr lang="it-IT" sz="1200" b="1" dirty="0">
              <a:solidFill>
                <a:schemeClr val="bg1">
                  <a:lumMod val="75000"/>
                </a:schemeClr>
              </a:solidFill>
              <a:latin typeface="Futura Std Book Oblique"/>
              <a:ea typeface="ＭＳ Ｐゴシック" charset="0"/>
              <a:cs typeface="Futura Std Book Oblique"/>
            </a:endParaRPr>
          </a:p>
        </p:txBody>
      </p:sp>
      <p:sp>
        <p:nvSpPr>
          <p:cNvPr id="6" name="CasellaDiTesto 56"/>
          <p:cNvSpPr txBox="1">
            <a:spLocks noChangeArrowheads="1"/>
          </p:cNvSpPr>
          <p:nvPr/>
        </p:nvSpPr>
        <p:spPr bwMode="auto">
          <a:xfrm>
            <a:off x="1019735" y="2210060"/>
            <a:ext cx="40764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5pPr>
            <a:lvl6pPr marL="25146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6pPr>
            <a:lvl7pPr marL="29718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7pPr>
            <a:lvl8pPr marL="34290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8pPr>
            <a:lvl9pPr marL="38862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9pPr>
          </a:lstStyle>
          <a:p>
            <a:r>
              <a:rPr lang="it-IT" sz="2000" dirty="0" smtClean="0">
                <a:solidFill>
                  <a:srgbClr val="2A497E"/>
                </a:solidFill>
                <a:latin typeface="Futura Std Heavy" charset="0"/>
              </a:rPr>
              <a:t>Indispensabile per lo sviluppo UE</a:t>
            </a:r>
            <a:endParaRPr lang="it-IT" sz="2000" dirty="0">
              <a:solidFill>
                <a:srgbClr val="2A497E"/>
              </a:solidFill>
              <a:latin typeface="Futura Std Heavy" charset="0"/>
            </a:endParaRPr>
          </a:p>
        </p:txBody>
      </p:sp>
      <p:sp>
        <p:nvSpPr>
          <p:cNvPr id="7" name="CasellaDiTesto 57"/>
          <p:cNvSpPr txBox="1">
            <a:spLocks noChangeArrowheads="1"/>
          </p:cNvSpPr>
          <p:nvPr/>
        </p:nvSpPr>
        <p:spPr bwMode="auto">
          <a:xfrm>
            <a:off x="912356" y="2922545"/>
            <a:ext cx="448171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5pPr>
            <a:lvl6pPr marL="25146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6pPr>
            <a:lvl7pPr marL="29718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7pPr>
            <a:lvl8pPr marL="34290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8pPr>
            <a:lvl9pPr marL="38862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9pPr>
          </a:lstStyle>
          <a:p>
            <a:pPr algn="just"/>
            <a:r>
              <a:rPr lang="it-IT" sz="2000" dirty="0" smtClean="0">
                <a:solidFill>
                  <a:srgbClr val="2A497E"/>
                </a:solidFill>
                <a:latin typeface="Futura Std Heavy" charset="0"/>
              </a:rPr>
              <a:t>Imprescindibile per connettere i nostri territori, le nostre persone, le nostre merci e le nostre imprese con il mondo.</a:t>
            </a:r>
          </a:p>
        </p:txBody>
      </p:sp>
      <p:sp>
        <p:nvSpPr>
          <p:cNvPr id="10" name="椭圆 55"/>
          <p:cNvSpPr/>
          <p:nvPr/>
        </p:nvSpPr>
        <p:spPr>
          <a:xfrm>
            <a:off x="486217" y="2199156"/>
            <a:ext cx="358775" cy="360363"/>
          </a:xfrm>
          <a:prstGeom prst="ellips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r>
              <a:rPr lang="it-IT" altLang="zh-CN" dirty="0">
                <a:solidFill>
                  <a:srgbClr val="FFFFFF"/>
                </a:solidFill>
                <a:latin typeface="Futura Std Book Oblique"/>
                <a:cs typeface="宋体" charset="0"/>
              </a:rPr>
              <a:t>1</a:t>
            </a:r>
            <a:endParaRPr lang="zh-CN" altLang="en-US" dirty="0">
              <a:solidFill>
                <a:srgbClr val="FFFFFF"/>
              </a:solidFill>
              <a:latin typeface="Futura Std Book Oblique"/>
              <a:cs typeface="宋体" charset="0"/>
            </a:endParaRPr>
          </a:p>
        </p:txBody>
      </p:sp>
      <p:sp>
        <p:nvSpPr>
          <p:cNvPr id="11" name="CasellaDiTesto 69"/>
          <p:cNvSpPr txBox="1">
            <a:spLocks noChangeArrowheads="1"/>
          </p:cNvSpPr>
          <p:nvPr/>
        </p:nvSpPr>
        <p:spPr bwMode="auto">
          <a:xfrm>
            <a:off x="491612" y="2942471"/>
            <a:ext cx="43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5pPr>
            <a:lvl6pPr marL="25146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6pPr>
            <a:lvl7pPr marL="29718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7pPr>
            <a:lvl8pPr marL="34290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8pPr>
            <a:lvl9pPr marL="38862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9pPr>
          </a:lstStyle>
          <a:p>
            <a:r>
              <a:rPr lang="en-US" altLang="zh-CN" dirty="0">
                <a:solidFill>
                  <a:srgbClr val="FFFFFF"/>
                </a:solidFill>
                <a:latin typeface="Futura Std Book" charset="0"/>
              </a:rPr>
              <a:t>.2</a:t>
            </a:r>
            <a:endParaRPr lang="zh-CN" altLang="en-US" dirty="0">
              <a:solidFill>
                <a:srgbClr val="FFFFFF"/>
              </a:solidFill>
              <a:latin typeface="Futura Std Book" charset="0"/>
              <a:ea typeface="Hiragino Sans GB W3" charset="0"/>
              <a:cs typeface="Hiragino Sans GB W3" charset="0"/>
            </a:endParaRPr>
          </a:p>
        </p:txBody>
      </p:sp>
      <p:sp>
        <p:nvSpPr>
          <p:cNvPr id="17" name="椭圆 55"/>
          <p:cNvSpPr/>
          <p:nvPr/>
        </p:nvSpPr>
        <p:spPr>
          <a:xfrm>
            <a:off x="492481" y="2973249"/>
            <a:ext cx="358775" cy="360363"/>
          </a:xfrm>
          <a:prstGeom prst="ellips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r>
              <a:rPr lang="it-IT" altLang="zh-CN" dirty="0" smtClean="0">
                <a:solidFill>
                  <a:srgbClr val="FFFFFF"/>
                </a:solidFill>
                <a:latin typeface="Futura Std Book Oblique"/>
                <a:cs typeface="宋体" charset="0"/>
              </a:rPr>
              <a:t>2</a:t>
            </a:r>
            <a:endParaRPr lang="zh-CN" altLang="en-US" dirty="0">
              <a:solidFill>
                <a:srgbClr val="FFFFFF"/>
              </a:solidFill>
              <a:latin typeface="Futura Std Book Oblique"/>
              <a:cs typeface="宋体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026" y="1491630"/>
            <a:ext cx="3384375" cy="269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68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egnaposto immagine 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97" b="37897"/>
          <a:stretch>
            <a:fillRect/>
          </a:stretch>
        </p:blipFill>
        <p:spPr>
          <a:xfrm>
            <a:off x="468313" y="1171179"/>
            <a:ext cx="8135937" cy="894004"/>
          </a:xfrm>
        </p:spPr>
      </p:pic>
      <p:sp>
        <p:nvSpPr>
          <p:cNvPr id="4" name="等腰三角形 36">
            <a:hlinkClick r:id="" action="ppaction://hlinkshowjump?jump=previousslide"/>
          </p:cNvPr>
          <p:cNvSpPr/>
          <p:nvPr/>
        </p:nvSpPr>
        <p:spPr>
          <a:xfrm rot="16200000">
            <a:off x="83224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ln>
                <a:solidFill>
                  <a:schemeClr val="accent1"/>
                </a:solidFill>
              </a:ln>
              <a:solidFill>
                <a:schemeClr val="accent1"/>
              </a:solidFill>
              <a:cs typeface="宋体" charset="0"/>
            </a:endParaRPr>
          </a:p>
        </p:txBody>
      </p:sp>
      <p:sp>
        <p:nvSpPr>
          <p:cNvPr id="5" name="等腰三角形 40">
            <a:hlinkClick r:id="" action="ppaction://hlinkshowjump?jump=nextslide"/>
          </p:cNvPr>
          <p:cNvSpPr/>
          <p:nvPr/>
        </p:nvSpPr>
        <p:spPr>
          <a:xfrm rot="5400000" flipH="1">
            <a:off x="85256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solidFill>
                <a:srgbClr val="2E80BF"/>
              </a:solidFill>
              <a:cs typeface="宋体" charset="0"/>
            </a:endParaRPr>
          </a:p>
        </p:txBody>
      </p:sp>
      <p:sp>
        <p:nvSpPr>
          <p:cNvPr id="6" name="CasellaDiTesto 53"/>
          <p:cNvSpPr txBox="1">
            <a:spLocks noChangeArrowheads="1"/>
          </p:cNvSpPr>
          <p:nvPr/>
        </p:nvSpPr>
        <p:spPr bwMode="auto">
          <a:xfrm>
            <a:off x="527050" y="21933"/>
            <a:ext cx="8135938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5pPr>
            <a:lvl6pPr marL="25146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6pPr>
            <a:lvl7pPr marL="29718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7pPr>
            <a:lvl8pPr marL="34290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8pPr>
            <a:lvl9pPr marL="38862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9pPr>
          </a:lstStyle>
          <a:p>
            <a:pPr algn="ctr"/>
            <a:r>
              <a:rPr lang="it-IT" sz="2400" dirty="0" smtClean="0">
                <a:solidFill>
                  <a:schemeClr val="accent1">
                    <a:lumMod val="50000"/>
                  </a:schemeClr>
                </a:solidFill>
                <a:latin typeface="Futura Std Heavy"/>
              </a:rPr>
              <a:t>STORICA </a:t>
            </a:r>
            <a:r>
              <a:rPr lang="it-IT" sz="2400" dirty="0">
                <a:solidFill>
                  <a:schemeClr val="accent1">
                    <a:lumMod val="50000"/>
                  </a:schemeClr>
                </a:solidFill>
                <a:latin typeface="Futura Std Heavy"/>
              </a:rPr>
              <a:t>ASSENZA DI </a:t>
            </a:r>
            <a:r>
              <a:rPr lang="it-IT" sz="2400" dirty="0" smtClean="0">
                <a:solidFill>
                  <a:schemeClr val="accent1">
                    <a:lumMod val="50000"/>
                  </a:schemeClr>
                </a:solidFill>
                <a:latin typeface="Futura Std Heavy"/>
              </a:rPr>
              <a:t>PROGRAMMAZIONE </a:t>
            </a:r>
          </a:p>
          <a:p>
            <a:pPr algn="ctr"/>
            <a:r>
              <a:rPr lang="it-IT" sz="2400" dirty="0">
                <a:solidFill>
                  <a:schemeClr val="accent1">
                    <a:lumMod val="50000"/>
                  </a:schemeClr>
                </a:solidFill>
                <a:latin typeface="Futura Std Heavy"/>
              </a:rPr>
              <a:t>-</a:t>
            </a:r>
            <a:endParaRPr lang="it-IT" sz="2400" dirty="0" smtClean="0">
              <a:solidFill>
                <a:schemeClr val="accent1">
                  <a:lumMod val="50000"/>
                </a:schemeClr>
              </a:solidFill>
              <a:latin typeface="Futura Std Heavy"/>
            </a:endParaRPr>
          </a:p>
          <a:p>
            <a:pPr algn="ctr"/>
            <a:r>
              <a:rPr lang="it-IT" sz="2400" dirty="0" smtClean="0">
                <a:solidFill>
                  <a:srgbClr val="2A497E"/>
                </a:solidFill>
                <a:latin typeface="Futura Std Heavy" charset="0"/>
              </a:rPr>
              <a:t>12 AEROPORTI NON STRATEGICI </a:t>
            </a:r>
            <a:r>
              <a:rPr lang="it-IT" sz="2400" dirty="0">
                <a:solidFill>
                  <a:srgbClr val="2A497E"/>
                </a:solidFill>
                <a:latin typeface="Futura Std Heavy" charset="0"/>
              </a:rPr>
              <a:t>(</a:t>
            </a:r>
            <a:r>
              <a:rPr lang="it-IT" sz="2400" i="1" dirty="0" smtClean="0">
                <a:solidFill>
                  <a:srgbClr val="2A497E"/>
                </a:solidFill>
                <a:latin typeface="Futura Std Heavy" charset="0"/>
              </a:rPr>
              <a:t>DATI 2012)</a:t>
            </a:r>
            <a:endParaRPr lang="it-IT" sz="2400" i="1" dirty="0">
              <a:solidFill>
                <a:srgbClr val="2E80BF"/>
              </a:solidFill>
              <a:latin typeface="Futura Std Heavy" charset="0"/>
            </a:endParaRPr>
          </a:p>
          <a:p>
            <a:pPr algn="ctr"/>
            <a:endParaRPr lang="it-IT" sz="1200" dirty="0">
              <a:solidFill>
                <a:srgbClr val="BFBFBF"/>
              </a:solidFill>
              <a:latin typeface="Futura Std Book Oblique" charset="0"/>
            </a:endParaRPr>
          </a:p>
        </p:txBody>
      </p:sp>
      <p:sp>
        <p:nvSpPr>
          <p:cNvPr id="9" name="矩形 5"/>
          <p:cNvSpPr/>
          <p:nvPr/>
        </p:nvSpPr>
        <p:spPr bwMode="auto">
          <a:xfrm>
            <a:off x="335727" y="2255802"/>
            <a:ext cx="3732217" cy="1558357"/>
          </a:xfrm>
          <a:prstGeom prst="rect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solidFill>
                <a:srgbClr val="FFFFFF"/>
              </a:solidFill>
              <a:cs typeface="宋体" charset="0"/>
            </a:endParaRPr>
          </a:p>
        </p:txBody>
      </p:sp>
      <p:sp>
        <p:nvSpPr>
          <p:cNvPr id="15" name="CasellaDiTesto 85"/>
          <p:cNvSpPr txBox="1">
            <a:spLocks noChangeArrowheads="1"/>
          </p:cNvSpPr>
          <p:nvPr/>
        </p:nvSpPr>
        <p:spPr bwMode="auto">
          <a:xfrm>
            <a:off x="468313" y="2380734"/>
            <a:ext cx="368491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5pPr>
            <a:lvl6pPr marL="25146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6pPr>
            <a:lvl7pPr marL="29718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7pPr>
            <a:lvl8pPr marL="34290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8pPr>
            <a:lvl9pPr marL="38862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9pPr>
          </a:lstStyle>
          <a:p>
            <a:pPr algn="ctr"/>
            <a:r>
              <a:rPr lang="it-IT" sz="1600" dirty="0" smtClean="0">
                <a:solidFill>
                  <a:schemeClr val="bg1"/>
                </a:solidFill>
                <a:latin typeface="Futura Std Book" charset="0"/>
              </a:rPr>
              <a:t>Perdita aggregata </a:t>
            </a:r>
            <a:r>
              <a:rPr lang="it-IT" sz="1600" b="1" dirty="0" smtClean="0">
                <a:solidFill>
                  <a:schemeClr val="bg1"/>
                </a:solidFill>
                <a:latin typeface="Futura Std Book" charset="0"/>
              </a:rPr>
              <a:t>34 </a:t>
            </a:r>
            <a:r>
              <a:rPr lang="it-IT" sz="1600" b="1" dirty="0" err="1" smtClean="0">
                <a:solidFill>
                  <a:schemeClr val="bg1"/>
                </a:solidFill>
                <a:latin typeface="Futura Std Book" charset="0"/>
              </a:rPr>
              <a:t>Meuro</a:t>
            </a:r>
            <a:r>
              <a:rPr lang="it-IT" sz="1600" b="1" dirty="0" smtClean="0">
                <a:solidFill>
                  <a:schemeClr val="bg1"/>
                </a:solidFill>
                <a:latin typeface="Futura Std Book" charset="0"/>
              </a:rPr>
              <a:t>/anno</a:t>
            </a:r>
          </a:p>
          <a:p>
            <a:pPr algn="ctr"/>
            <a:r>
              <a:rPr lang="it-IT" sz="1600" dirty="0" smtClean="0">
                <a:solidFill>
                  <a:schemeClr val="bg1"/>
                </a:solidFill>
                <a:latin typeface="Futura Std Book" charset="0"/>
              </a:rPr>
              <a:t> </a:t>
            </a:r>
          </a:p>
          <a:p>
            <a:pPr algn="ctr"/>
            <a:r>
              <a:rPr lang="it-IT" sz="1600" dirty="0" smtClean="0">
                <a:solidFill>
                  <a:schemeClr val="bg1"/>
                </a:solidFill>
                <a:latin typeface="Futura Std Book" charset="0"/>
              </a:rPr>
              <a:t>Volume passeggeri </a:t>
            </a:r>
            <a:r>
              <a:rPr lang="it-IT" sz="1600" b="1" dirty="0" smtClean="0">
                <a:solidFill>
                  <a:schemeClr val="bg1"/>
                </a:solidFill>
                <a:latin typeface="Futura Std Book" charset="0"/>
              </a:rPr>
              <a:t>800 mila/anno</a:t>
            </a:r>
          </a:p>
          <a:p>
            <a:pPr algn="ctr"/>
            <a:endParaRPr lang="it-IT" sz="1600" b="1" dirty="0" smtClean="0">
              <a:solidFill>
                <a:schemeClr val="bg1"/>
              </a:solidFill>
              <a:latin typeface="Futura Std Book" charset="0"/>
            </a:endParaRPr>
          </a:p>
          <a:p>
            <a:pPr algn="ctr"/>
            <a:r>
              <a:rPr lang="it-IT" sz="1600" dirty="0" smtClean="0">
                <a:solidFill>
                  <a:schemeClr val="bg1"/>
                </a:solidFill>
                <a:latin typeface="Futura Std Book" charset="0"/>
              </a:rPr>
              <a:t>Passeggeri </a:t>
            </a:r>
            <a:r>
              <a:rPr lang="it-IT" sz="1600" dirty="0">
                <a:solidFill>
                  <a:schemeClr val="bg1"/>
                </a:solidFill>
                <a:latin typeface="Futura Std Book" charset="0"/>
              </a:rPr>
              <a:t>al </a:t>
            </a:r>
            <a:r>
              <a:rPr lang="it-IT" sz="1600" dirty="0" smtClean="0">
                <a:solidFill>
                  <a:schemeClr val="bg1"/>
                </a:solidFill>
                <a:latin typeface="Futura Std Book" charset="0"/>
              </a:rPr>
              <a:t>giorno </a:t>
            </a:r>
            <a:r>
              <a:rPr lang="it-IT" sz="1600" b="1" dirty="0" smtClean="0">
                <a:solidFill>
                  <a:schemeClr val="bg1"/>
                </a:solidFill>
                <a:latin typeface="Futura Std Book" charset="0"/>
              </a:rPr>
              <a:t>180</a:t>
            </a:r>
            <a:r>
              <a:rPr lang="it-IT" sz="1600" dirty="0" smtClean="0">
                <a:solidFill>
                  <a:schemeClr val="bg1"/>
                </a:solidFill>
                <a:latin typeface="Futura Std Book" charset="0"/>
              </a:rPr>
              <a:t> </a:t>
            </a:r>
            <a:endParaRPr lang="it-IT" sz="1600" dirty="0">
              <a:solidFill>
                <a:schemeClr val="bg1"/>
              </a:solidFill>
              <a:latin typeface="Futura Std Book" charset="0"/>
            </a:endParaRPr>
          </a:p>
          <a:p>
            <a:pPr algn="ctr"/>
            <a:endParaRPr lang="it-IT" sz="2000" dirty="0" smtClean="0">
              <a:solidFill>
                <a:schemeClr val="bg1"/>
              </a:solidFill>
              <a:latin typeface="Futura Std Book" charset="0"/>
            </a:endParaRPr>
          </a:p>
          <a:p>
            <a:pPr algn="ctr"/>
            <a:endParaRPr lang="it-IT" sz="2000" dirty="0">
              <a:solidFill>
                <a:schemeClr val="bg1"/>
              </a:solidFill>
              <a:latin typeface="Futura Std Book" charset="0"/>
            </a:endParaRPr>
          </a:p>
          <a:p>
            <a:pPr algn="ctr"/>
            <a:endParaRPr lang="it-IT" dirty="0" smtClean="0">
              <a:solidFill>
                <a:schemeClr val="bg1"/>
              </a:solidFill>
              <a:latin typeface="Futura Std Book Oblique" charset="0"/>
            </a:endParaRPr>
          </a:p>
          <a:p>
            <a:pPr algn="ctr"/>
            <a:r>
              <a:rPr lang="it-IT" sz="1200" dirty="0" smtClean="0">
                <a:solidFill>
                  <a:schemeClr val="bg1"/>
                </a:solidFill>
                <a:latin typeface="Futura Std Book Oblique" charset="0"/>
              </a:rPr>
              <a:t> </a:t>
            </a:r>
            <a:endParaRPr lang="it-IT" sz="1200" dirty="0">
              <a:solidFill>
                <a:schemeClr val="bg1"/>
              </a:solidFill>
              <a:latin typeface="Futura Std Book Oblique" charset="0"/>
            </a:endParaRPr>
          </a:p>
        </p:txBody>
      </p:sp>
      <p:cxnSp>
        <p:nvCxnSpPr>
          <p:cNvPr id="19" name="直接连接符 26"/>
          <p:cNvCxnSpPr/>
          <p:nvPr/>
        </p:nvCxnSpPr>
        <p:spPr bwMode="auto">
          <a:xfrm>
            <a:off x="6804025" y="3579813"/>
            <a:ext cx="936625" cy="0"/>
          </a:xfrm>
          <a:prstGeom prst="line">
            <a:avLst/>
          </a:prstGeom>
          <a:ln>
            <a:solidFill>
              <a:srgbClr val="FFFFFF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2051720" y="4564747"/>
            <a:ext cx="39601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Futura Std Heavy"/>
              </a:rPr>
              <a:t>Fonte: TEH Ambrosetti su rielaborazione dati SEA</a:t>
            </a:r>
            <a:endParaRPr lang="it-IT" sz="1200" dirty="0">
              <a:latin typeface="Futura Std Heavy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685657" y="2914855"/>
            <a:ext cx="3999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  <a:latin typeface="Futura Std Heavy"/>
              </a:rPr>
              <a:t>MASSA CRITICA DI TRAFFICO</a:t>
            </a:r>
            <a:endParaRPr lang="it-IT" sz="2000" b="1" dirty="0">
              <a:solidFill>
                <a:schemeClr val="accent1">
                  <a:lumMod val="50000"/>
                </a:schemeClr>
              </a:solidFill>
              <a:latin typeface="Futura Std Heavy"/>
            </a:endParaRPr>
          </a:p>
        </p:txBody>
      </p:sp>
    </p:spTree>
    <p:extLst>
      <p:ext uri="{BB962C8B-B14F-4D97-AF65-F5344CB8AC3E}">
        <p14:creationId xmlns:p14="http://schemas.microsoft.com/office/powerpoint/2010/main" val="46396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等腰三角形 36">
            <a:hlinkClick r:id="" action="ppaction://hlinkshowjump?jump=previousslide"/>
          </p:cNvPr>
          <p:cNvSpPr/>
          <p:nvPr/>
        </p:nvSpPr>
        <p:spPr>
          <a:xfrm rot="16200000">
            <a:off x="83224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ln>
                <a:solidFill>
                  <a:schemeClr val="accent1"/>
                </a:solidFill>
              </a:ln>
              <a:solidFill>
                <a:schemeClr val="accent1"/>
              </a:solidFill>
              <a:cs typeface="宋体" charset="0"/>
            </a:endParaRPr>
          </a:p>
        </p:txBody>
      </p:sp>
      <p:sp>
        <p:nvSpPr>
          <p:cNvPr id="11" name="等腰三角形 40">
            <a:hlinkClick r:id="" action="ppaction://hlinkshowjump?jump=nextslide"/>
          </p:cNvPr>
          <p:cNvSpPr/>
          <p:nvPr/>
        </p:nvSpPr>
        <p:spPr>
          <a:xfrm rot="5400000" flipH="1">
            <a:off x="85256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solidFill>
                <a:srgbClr val="2E80BF"/>
              </a:solidFill>
              <a:cs typeface="宋体" charset="0"/>
            </a:endParaRPr>
          </a:p>
        </p:txBody>
      </p:sp>
      <p:sp>
        <p:nvSpPr>
          <p:cNvPr id="12" name="CasellaDiTesto 53"/>
          <p:cNvSpPr txBox="1">
            <a:spLocks noChangeArrowheads="1"/>
          </p:cNvSpPr>
          <p:nvPr/>
        </p:nvSpPr>
        <p:spPr bwMode="auto">
          <a:xfrm>
            <a:off x="3027363" y="308802"/>
            <a:ext cx="42481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5pPr>
            <a:lvl6pPr marL="25146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6pPr>
            <a:lvl7pPr marL="29718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7pPr>
            <a:lvl8pPr marL="34290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8pPr>
            <a:lvl9pPr marL="38862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9pPr>
          </a:lstStyle>
          <a:p>
            <a:r>
              <a:rPr lang="it-IT" sz="2800" dirty="0" smtClean="0">
                <a:solidFill>
                  <a:srgbClr val="2A497E"/>
                </a:solidFill>
                <a:latin typeface="Futura Std Heavy" charset="0"/>
              </a:rPr>
              <a:t>3 ELEMENTI CHIAVE</a:t>
            </a:r>
            <a:endParaRPr lang="it-IT" sz="2800" dirty="0">
              <a:solidFill>
                <a:srgbClr val="2E80BF"/>
              </a:solidFill>
              <a:latin typeface="Futura Std Heavy" charset="0"/>
            </a:endParaRPr>
          </a:p>
        </p:txBody>
      </p:sp>
      <p:sp>
        <p:nvSpPr>
          <p:cNvPr id="14" name="CasellaDiTesto 73"/>
          <p:cNvSpPr txBox="1">
            <a:spLocks noChangeArrowheads="1"/>
          </p:cNvSpPr>
          <p:nvPr/>
        </p:nvSpPr>
        <p:spPr bwMode="auto">
          <a:xfrm>
            <a:off x="930083" y="2868424"/>
            <a:ext cx="187166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5pPr>
            <a:lvl6pPr marL="25146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6pPr>
            <a:lvl7pPr marL="29718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7pPr>
            <a:lvl8pPr marL="34290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8pPr>
            <a:lvl9pPr marL="38862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9pPr>
          </a:lstStyle>
          <a:p>
            <a:pPr algn="ctr"/>
            <a:r>
              <a:rPr lang="it-IT" sz="1600" dirty="0" smtClean="0">
                <a:solidFill>
                  <a:srgbClr val="2A497E"/>
                </a:solidFill>
                <a:latin typeface="Futura Std Book" charset="0"/>
              </a:rPr>
              <a:t>Razionalizzazione</a:t>
            </a:r>
            <a:endParaRPr lang="it-IT" sz="1600" dirty="0">
              <a:solidFill>
                <a:srgbClr val="2A497E"/>
              </a:solidFill>
              <a:latin typeface="Futura Std Book" charset="0"/>
            </a:endParaRPr>
          </a:p>
          <a:p>
            <a:pPr algn="ctr"/>
            <a:endParaRPr lang="it-IT" sz="1600" dirty="0">
              <a:solidFill>
                <a:srgbClr val="2E80BF"/>
              </a:solidFill>
              <a:latin typeface="Futura Std Book" charset="0"/>
            </a:endParaRPr>
          </a:p>
        </p:txBody>
      </p:sp>
      <p:sp>
        <p:nvSpPr>
          <p:cNvPr id="16" name="CasellaDiTesto 85"/>
          <p:cNvSpPr txBox="1">
            <a:spLocks noChangeArrowheads="1"/>
          </p:cNvSpPr>
          <p:nvPr/>
        </p:nvSpPr>
        <p:spPr bwMode="auto">
          <a:xfrm>
            <a:off x="3707492" y="2844371"/>
            <a:ext cx="18716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5pPr>
            <a:lvl6pPr marL="25146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6pPr>
            <a:lvl7pPr marL="29718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7pPr>
            <a:lvl8pPr marL="34290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8pPr>
            <a:lvl9pPr marL="38862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9pPr>
          </a:lstStyle>
          <a:p>
            <a:pPr algn="ctr"/>
            <a:r>
              <a:rPr lang="it-IT" sz="1600" dirty="0" smtClean="0">
                <a:solidFill>
                  <a:srgbClr val="2A497E"/>
                </a:solidFill>
                <a:latin typeface="Futura Std Book" charset="0"/>
              </a:rPr>
              <a:t>Specializzazione</a:t>
            </a:r>
            <a:r>
              <a:rPr lang="it-IT" sz="1200" dirty="0" smtClean="0">
                <a:solidFill>
                  <a:srgbClr val="BFBFBF"/>
                </a:solidFill>
                <a:latin typeface="Futura Std Book Oblique" charset="0"/>
              </a:rPr>
              <a:t>.</a:t>
            </a:r>
            <a:endParaRPr lang="it-IT" sz="1200" dirty="0">
              <a:solidFill>
                <a:srgbClr val="BFBFBF"/>
              </a:solidFill>
              <a:latin typeface="Futura Std Book Oblique" charset="0"/>
            </a:endParaRPr>
          </a:p>
        </p:txBody>
      </p:sp>
      <p:sp>
        <p:nvSpPr>
          <p:cNvPr id="20" name="CasellaDiTesto 97"/>
          <p:cNvSpPr txBox="1">
            <a:spLocks noChangeArrowheads="1"/>
          </p:cNvSpPr>
          <p:nvPr/>
        </p:nvSpPr>
        <p:spPr bwMode="auto">
          <a:xfrm>
            <a:off x="6509133" y="2844371"/>
            <a:ext cx="187325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5pPr>
            <a:lvl6pPr marL="25146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6pPr>
            <a:lvl7pPr marL="29718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7pPr>
            <a:lvl8pPr marL="34290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8pPr>
            <a:lvl9pPr marL="38862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9pPr>
          </a:lstStyle>
          <a:p>
            <a:pPr algn="ctr"/>
            <a:r>
              <a:rPr lang="it-IT" sz="1600" dirty="0" smtClean="0">
                <a:solidFill>
                  <a:srgbClr val="2A497E"/>
                </a:solidFill>
                <a:latin typeface="Futura Std Book" charset="0"/>
              </a:rPr>
              <a:t>Integrazione</a:t>
            </a:r>
            <a:endParaRPr lang="it-IT" sz="1600" dirty="0">
              <a:solidFill>
                <a:srgbClr val="2A497E"/>
              </a:solidFill>
              <a:latin typeface="Futura Std Book" charset="0"/>
            </a:endParaRPr>
          </a:p>
          <a:p>
            <a:pPr algn="ctr"/>
            <a:endParaRPr lang="it-IT" sz="1600" dirty="0">
              <a:solidFill>
                <a:srgbClr val="2E80BF"/>
              </a:solidFill>
              <a:latin typeface="Futura Std Book" charset="0"/>
            </a:endParaRPr>
          </a:p>
        </p:txBody>
      </p:sp>
      <p:pic>
        <p:nvPicPr>
          <p:cNvPr id="7" name="Segnaposto immagine 6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8" r="4308"/>
          <a:stretch>
            <a:fillRect/>
          </a:stretch>
        </p:blipFill>
        <p:spPr>
          <a:xfrm>
            <a:off x="3851920" y="1203325"/>
            <a:ext cx="1582808" cy="1584325"/>
          </a:xfrm>
        </p:spPr>
      </p:pic>
      <p:pic>
        <p:nvPicPr>
          <p:cNvPr id="8" name="Segnaposto immagine 7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8" r="12538"/>
          <a:stretch>
            <a:fillRect/>
          </a:stretch>
        </p:blipFill>
        <p:spPr>
          <a:xfrm>
            <a:off x="6629330" y="1193144"/>
            <a:ext cx="1582808" cy="1584325"/>
          </a:xfrm>
        </p:spPr>
      </p:pic>
      <p:pic>
        <p:nvPicPr>
          <p:cNvPr id="6" name="Segnaposto immagine 5"/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64" r="35764"/>
          <a:stretch>
            <a:fillRect/>
          </a:stretch>
        </p:blipFill>
        <p:spPr>
          <a:xfrm>
            <a:off x="1074510" y="1203325"/>
            <a:ext cx="1582808" cy="1584325"/>
          </a:xfrm>
        </p:spPr>
      </p:pic>
    </p:spTree>
    <p:extLst>
      <p:ext uri="{BB962C8B-B14F-4D97-AF65-F5344CB8AC3E}">
        <p14:creationId xmlns:p14="http://schemas.microsoft.com/office/powerpoint/2010/main" val="157652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等腰三角形 36">
            <a:hlinkClick r:id="" action="ppaction://hlinkshowjump?jump=previousslide"/>
          </p:cNvPr>
          <p:cNvSpPr/>
          <p:nvPr/>
        </p:nvSpPr>
        <p:spPr>
          <a:xfrm rot="16200000">
            <a:off x="83224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ln>
                <a:solidFill>
                  <a:schemeClr val="accent1"/>
                </a:solidFill>
              </a:ln>
              <a:solidFill>
                <a:schemeClr val="accent1"/>
              </a:solidFill>
              <a:cs typeface="宋体" charset="0"/>
            </a:endParaRPr>
          </a:p>
        </p:txBody>
      </p:sp>
      <p:sp>
        <p:nvSpPr>
          <p:cNvPr id="11" name="等腰三角形 40">
            <a:hlinkClick r:id="" action="ppaction://hlinkshowjump?jump=nextslide"/>
          </p:cNvPr>
          <p:cNvSpPr/>
          <p:nvPr/>
        </p:nvSpPr>
        <p:spPr>
          <a:xfrm rot="5400000" flipH="1">
            <a:off x="85256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solidFill>
                <a:srgbClr val="2E80BF"/>
              </a:solidFill>
              <a:cs typeface="宋体" charset="0"/>
            </a:endParaRPr>
          </a:p>
        </p:txBody>
      </p:sp>
      <p:sp>
        <p:nvSpPr>
          <p:cNvPr id="12" name="CasellaDiTesto 53"/>
          <p:cNvSpPr txBox="1">
            <a:spLocks noChangeArrowheads="1"/>
          </p:cNvSpPr>
          <p:nvPr/>
        </p:nvSpPr>
        <p:spPr bwMode="auto">
          <a:xfrm>
            <a:off x="683568" y="191256"/>
            <a:ext cx="734481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5pPr>
            <a:lvl6pPr marL="25146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6pPr>
            <a:lvl7pPr marL="29718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7pPr>
            <a:lvl8pPr marL="34290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8pPr>
            <a:lvl9pPr marL="38862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9pPr>
          </a:lstStyle>
          <a:p>
            <a:pPr algn="ctr"/>
            <a:r>
              <a:rPr lang="it-IT" sz="2800" b="1" dirty="0" smtClean="0">
                <a:solidFill>
                  <a:srgbClr val="2A497E"/>
                </a:solidFill>
                <a:latin typeface="Futura Std Heavy"/>
                <a:ea typeface="ＭＳ Ｐゴシック" charset="0"/>
                <a:cs typeface="Futura Std Heavy"/>
              </a:rPr>
              <a:t>ACTION PLAN</a:t>
            </a:r>
            <a:endParaRPr lang="it-IT" sz="2800" b="1" dirty="0">
              <a:solidFill>
                <a:srgbClr val="2A497E"/>
              </a:solidFill>
              <a:latin typeface="Futura Std Heavy"/>
              <a:ea typeface="ＭＳ Ｐゴシック" charset="0"/>
              <a:cs typeface="Futura Std Heavy"/>
            </a:endParaRPr>
          </a:p>
          <a:p>
            <a:endParaRPr lang="it-IT" sz="1200" dirty="0">
              <a:solidFill>
                <a:srgbClr val="BFBFBF"/>
              </a:solidFill>
              <a:latin typeface="Futura Std Book Oblique" charset="0"/>
            </a:endParaRPr>
          </a:p>
        </p:txBody>
      </p:sp>
      <p:sp>
        <p:nvSpPr>
          <p:cNvPr id="14" name="CasellaDiTesto 73"/>
          <p:cNvSpPr txBox="1">
            <a:spLocks noChangeArrowheads="1"/>
          </p:cNvSpPr>
          <p:nvPr/>
        </p:nvSpPr>
        <p:spPr bwMode="auto">
          <a:xfrm>
            <a:off x="58306" y="2864435"/>
            <a:ext cx="187166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5pPr>
            <a:lvl6pPr marL="25146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6pPr>
            <a:lvl7pPr marL="29718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7pPr>
            <a:lvl8pPr marL="34290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8pPr>
            <a:lvl9pPr marL="38862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9pPr>
          </a:lstStyle>
          <a:p>
            <a:pPr algn="ctr"/>
            <a:r>
              <a:rPr lang="it-IT" sz="1600" b="1" dirty="0" smtClean="0">
                <a:solidFill>
                  <a:srgbClr val="2A497E"/>
                </a:solidFill>
                <a:latin typeface="Futura Std Book" charset="0"/>
              </a:rPr>
              <a:t>Selezionare gli aeroporti</a:t>
            </a:r>
            <a:r>
              <a:rPr lang="it-IT" sz="1600" dirty="0" smtClean="0">
                <a:solidFill>
                  <a:srgbClr val="2A497E"/>
                </a:solidFill>
                <a:latin typeface="Futura Std Book" charset="0"/>
              </a:rPr>
              <a:t> sui quali investire</a:t>
            </a:r>
            <a:endParaRPr lang="it-IT" sz="1600" b="1" dirty="0">
              <a:solidFill>
                <a:srgbClr val="2A497E"/>
              </a:solidFill>
              <a:latin typeface="Futura Std Book" charset="0"/>
            </a:endParaRPr>
          </a:p>
        </p:txBody>
      </p:sp>
      <p:sp>
        <p:nvSpPr>
          <p:cNvPr id="16" name="CasellaDiTesto 85"/>
          <p:cNvSpPr txBox="1">
            <a:spLocks noChangeArrowheads="1"/>
          </p:cNvSpPr>
          <p:nvPr/>
        </p:nvSpPr>
        <p:spPr bwMode="auto">
          <a:xfrm>
            <a:off x="2011100" y="2827283"/>
            <a:ext cx="2077787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5pPr>
            <a:lvl6pPr marL="25146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6pPr>
            <a:lvl7pPr marL="29718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7pPr>
            <a:lvl8pPr marL="34290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8pPr>
            <a:lvl9pPr marL="38862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9pPr>
          </a:lstStyle>
          <a:p>
            <a:pPr algn="ctr"/>
            <a:r>
              <a:rPr lang="it-IT" sz="1600" dirty="0" smtClean="0">
                <a:solidFill>
                  <a:srgbClr val="2A497E"/>
                </a:solidFill>
                <a:latin typeface="Futura Std Book" charset="0"/>
              </a:rPr>
              <a:t>Consentire ad ogni aeroporto di crescere sviluppando la </a:t>
            </a:r>
            <a:r>
              <a:rPr lang="it-IT" sz="1600" b="1" dirty="0" smtClean="0">
                <a:solidFill>
                  <a:srgbClr val="2A497E"/>
                </a:solidFill>
                <a:latin typeface="Futura Std Book" charset="0"/>
              </a:rPr>
              <a:t>propria vocazione</a:t>
            </a:r>
            <a:r>
              <a:rPr lang="it-IT" sz="1600" dirty="0" smtClean="0">
                <a:solidFill>
                  <a:srgbClr val="2A497E"/>
                </a:solidFill>
                <a:latin typeface="Futura Std Book" charset="0"/>
              </a:rPr>
              <a:t>. </a:t>
            </a:r>
            <a:endParaRPr lang="it-IT" sz="1600" b="1" dirty="0">
              <a:solidFill>
                <a:srgbClr val="2A497E"/>
              </a:solidFill>
              <a:latin typeface="Futura Std Book" charset="0"/>
            </a:endParaRPr>
          </a:p>
        </p:txBody>
      </p:sp>
      <p:cxnSp>
        <p:nvCxnSpPr>
          <p:cNvPr id="17" name="直接连接符 26"/>
          <p:cNvCxnSpPr/>
          <p:nvPr/>
        </p:nvCxnSpPr>
        <p:spPr bwMode="auto">
          <a:xfrm>
            <a:off x="7275513" y="3513138"/>
            <a:ext cx="93662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94"/>
          <p:cNvSpPr txBox="1">
            <a:spLocks noChangeArrowheads="1"/>
          </p:cNvSpPr>
          <p:nvPr/>
        </p:nvSpPr>
        <p:spPr bwMode="auto">
          <a:xfrm>
            <a:off x="6523037" y="2858246"/>
            <a:ext cx="1871663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5pPr>
            <a:lvl6pPr marL="25146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6pPr>
            <a:lvl7pPr marL="29718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7pPr>
            <a:lvl8pPr marL="34290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8pPr>
            <a:lvl9pPr marL="38862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9pPr>
          </a:lstStyle>
          <a:p>
            <a:pPr algn="ctr"/>
            <a:r>
              <a:rPr lang="it-IT" sz="1600" b="1" dirty="0" smtClean="0">
                <a:solidFill>
                  <a:srgbClr val="2A497E"/>
                </a:solidFill>
                <a:latin typeface="Futura Std Book" charset="0"/>
              </a:rPr>
              <a:t>Ripensare il quadro </a:t>
            </a:r>
            <a:r>
              <a:rPr lang="it-IT" sz="1600" dirty="0" smtClean="0">
                <a:solidFill>
                  <a:srgbClr val="2A497E"/>
                </a:solidFill>
                <a:latin typeface="Futura Std Book" charset="0"/>
              </a:rPr>
              <a:t>degli accordi bilaterali che regolano il trasporto aereo</a:t>
            </a:r>
            <a:r>
              <a:rPr lang="it-IT" sz="1200" dirty="0" smtClean="0">
                <a:solidFill>
                  <a:srgbClr val="BFBFBF"/>
                </a:solidFill>
                <a:latin typeface="Futura Std Book Oblique" charset="0"/>
              </a:rPr>
              <a:t>.</a:t>
            </a:r>
            <a:endParaRPr lang="it-IT" sz="1200" dirty="0">
              <a:solidFill>
                <a:srgbClr val="BFBFBF"/>
              </a:solidFill>
              <a:latin typeface="Futura Std Book Oblique" charset="0"/>
            </a:endParaRPr>
          </a:p>
        </p:txBody>
      </p:sp>
      <p:sp>
        <p:nvSpPr>
          <p:cNvPr id="20" name="CasellaDiTesto 97"/>
          <p:cNvSpPr txBox="1">
            <a:spLocks noChangeArrowheads="1"/>
          </p:cNvSpPr>
          <p:nvPr/>
        </p:nvSpPr>
        <p:spPr bwMode="auto">
          <a:xfrm>
            <a:off x="4045027" y="2735135"/>
            <a:ext cx="2101772" cy="196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5pPr>
            <a:lvl6pPr marL="25146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6pPr>
            <a:lvl7pPr marL="29718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7pPr>
            <a:lvl8pPr marL="34290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8pPr>
            <a:lvl9pPr marL="38862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9pPr>
          </a:lstStyle>
          <a:p>
            <a:pPr algn="ctr"/>
            <a:r>
              <a:rPr lang="it-IT" sz="1600" b="1" dirty="0" smtClean="0">
                <a:solidFill>
                  <a:srgbClr val="2A497E"/>
                </a:solidFill>
                <a:latin typeface="Futura Std Book" charset="0"/>
              </a:rPr>
              <a:t>Coordinare</a:t>
            </a:r>
            <a:r>
              <a:rPr lang="it-IT" sz="1600" dirty="0" smtClean="0">
                <a:solidFill>
                  <a:srgbClr val="2A497E"/>
                </a:solidFill>
                <a:latin typeface="Futura Std Book" charset="0"/>
              </a:rPr>
              <a:t> </a:t>
            </a:r>
            <a:r>
              <a:rPr lang="it-IT" sz="1600" b="1" dirty="0" smtClean="0">
                <a:solidFill>
                  <a:srgbClr val="2A497E"/>
                </a:solidFill>
                <a:latin typeface="Futura Std Book" charset="0"/>
              </a:rPr>
              <a:t>lo sviluppo del traffico </a:t>
            </a:r>
            <a:r>
              <a:rPr lang="it-IT" sz="1600" dirty="0" smtClean="0">
                <a:solidFill>
                  <a:srgbClr val="2A497E"/>
                </a:solidFill>
                <a:latin typeface="Futura Std Book" charset="0"/>
              </a:rPr>
              <a:t>nel </a:t>
            </a:r>
            <a:r>
              <a:rPr lang="it-IT" sz="1600" dirty="0">
                <a:solidFill>
                  <a:srgbClr val="2A497E"/>
                </a:solidFill>
                <a:latin typeface="Futura Std Book" charset="0"/>
              </a:rPr>
              <a:t>Nord Italia</a:t>
            </a:r>
            <a:r>
              <a:rPr lang="it-IT" sz="1600" b="1" dirty="0" smtClean="0">
                <a:solidFill>
                  <a:srgbClr val="2A497E"/>
                </a:solidFill>
                <a:latin typeface="Futura Std Book" charset="0"/>
              </a:rPr>
              <a:t> </a:t>
            </a:r>
            <a:r>
              <a:rPr lang="it-IT" sz="1600" dirty="0" smtClean="0">
                <a:solidFill>
                  <a:srgbClr val="2A497E"/>
                </a:solidFill>
                <a:latin typeface="Futura Std Book" charset="0"/>
              </a:rPr>
              <a:t>e potenziare la </a:t>
            </a:r>
            <a:r>
              <a:rPr lang="it-IT" sz="1600" dirty="0" err="1" smtClean="0">
                <a:solidFill>
                  <a:srgbClr val="2A497E"/>
                </a:solidFill>
                <a:latin typeface="Futura Std Book" charset="0"/>
              </a:rPr>
              <a:t>interconnetività</a:t>
            </a:r>
            <a:r>
              <a:rPr lang="it-IT" sz="1600" dirty="0" smtClean="0">
                <a:solidFill>
                  <a:srgbClr val="2A497E"/>
                </a:solidFill>
                <a:latin typeface="Futura Std Book" charset="0"/>
              </a:rPr>
              <a:t> degli aeroporti attraverso un sistema di alleanze strategico-industriali</a:t>
            </a:r>
            <a:endParaRPr lang="it-IT" sz="1600" dirty="0">
              <a:solidFill>
                <a:srgbClr val="2A497E"/>
              </a:solidFill>
              <a:latin typeface="Futura Std Book" charset="0"/>
            </a:endParaRPr>
          </a:p>
        </p:txBody>
      </p:sp>
      <p:pic>
        <p:nvPicPr>
          <p:cNvPr id="13" name="Segnaposto immagine 12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1" r="12621"/>
          <a:stretch>
            <a:fillRect/>
          </a:stretch>
        </p:blipFill>
        <p:spPr>
          <a:xfrm>
            <a:off x="393919" y="1062239"/>
            <a:ext cx="1440160" cy="1640894"/>
          </a:xfrm>
        </p:spPr>
      </p:pic>
      <p:pic>
        <p:nvPicPr>
          <p:cNvPr id="19" name="Segnaposto immagine 18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5736" y="1118807"/>
            <a:ext cx="1451857" cy="1584325"/>
          </a:xfrm>
        </p:spPr>
      </p:pic>
      <p:pic>
        <p:nvPicPr>
          <p:cNvPr id="21" name="Segnaposto immagine 20"/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0" r="7670"/>
          <a:stretch>
            <a:fillRect/>
          </a:stretch>
        </p:blipFill>
        <p:spPr>
          <a:xfrm>
            <a:off x="4197193" y="1040366"/>
            <a:ext cx="1582808" cy="1572206"/>
          </a:xfrm>
        </p:spPr>
      </p:pic>
      <p:pic>
        <p:nvPicPr>
          <p:cNvPr id="22" name="Segnaposto immagine 21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8" r="11738"/>
          <a:stretch>
            <a:fillRect/>
          </a:stretch>
        </p:blipFill>
        <p:spPr>
          <a:xfrm>
            <a:off x="6629330" y="1082911"/>
            <a:ext cx="1582808" cy="1529661"/>
          </a:xfrm>
        </p:spPr>
      </p:pic>
    </p:spTree>
    <p:extLst>
      <p:ext uri="{BB962C8B-B14F-4D97-AF65-F5344CB8AC3E}">
        <p14:creationId xmlns:p14="http://schemas.microsoft.com/office/powerpoint/2010/main" val="277711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723709" y="2787774"/>
            <a:ext cx="7615758" cy="1188132"/>
          </a:xfrm>
        </p:spPr>
        <p:txBody>
          <a:bodyPr/>
          <a:lstStyle/>
          <a:p>
            <a:pPr algn="ctr"/>
            <a:r>
              <a:rPr lang="it-IT" sz="2800" dirty="0" smtClean="0"/>
              <a:t>Non compie scelte chiare e precise</a:t>
            </a:r>
            <a:br>
              <a:rPr lang="it-IT" sz="2800" dirty="0" smtClean="0"/>
            </a:br>
            <a:r>
              <a:rPr lang="it-IT" sz="2800" dirty="0" smtClean="0"/>
              <a:t/>
            </a:r>
            <a:br>
              <a:rPr lang="it-IT" sz="2800" dirty="0" smtClean="0"/>
            </a:br>
            <a:endParaRPr lang="it-IT" sz="2800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7" y="0"/>
            <a:ext cx="9144000" cy="5143500"/>
          </a:xfrm>
        </p:spPr>
      </p:pic>
      <p:sp>
        <p:nvSpPr>
          <p:cNvPr id="11" name="CasellaDiTesto 10"/>
          <p:cNvSpPr txBox="1"/>
          <p:nvPr/>
        </p:nvSpPr>
        <p:spPr>
          <a:xfrm>
            <a:off x="251520" y="39860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00C8D9"/>
                </a:solidFill>
                <a:latin typeface="Futura Std Heavy"/>
              </a:rPr>
              <a:t>SCELTE CHIARE E PRECISE</a:t>
            </a:r>
            <a:endParaRPr lang="it-IT" sz="3200" b="1" dirty="0">
              <a:solidFill>
                <a:srgbClr val="00C8D9"/>
              </a:solidFill>
              <a:latin typeface="Futura Std Heavy"/>
            </a:endParaRPr>
          </a:p>
        </p:txBody>
      </p:sp>
      <p:pic>
        <p:nvPicPr>
          <p:cNvPr id="12" name="Immagine 46" descr="logo-conf-lato copy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34" y="4521763"/>
            <a:ext cx="1008062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等腰三角形 36">
            <a:hlinkClick r:id="" action="ppaction://hlinkshowjump?jump=previousslide"/>
          </p:cNvPr>
          <p:cNvSpPr/>
          <p:nvPr/>
        </p:nvSpPr>
        <p:spPr>
          <a:xfrm rot="16200000">
            <a:off x="83224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ln>
                <a:solidFill>
                  <a:schemeClr val="accent1"/>
                </a:solidFill>
              </a:ln>
              <a:solidFill>
                <a:schemeClr val="accent1"/>
              </a:solidFill>
              <a:cs typeface="宋体" charset="0"/>
            </a:endParaRPr>
          </a:p>
        </p:txBody>
      </p:sp>
      <p:sp>
        <p:nvSpPr>
          <p:cNvPr id="15" name="等腰三角形 40">
            <a:hlinkClick r:id="" action="ppaction://hlinkshowjump?jump=nextslide"/>
          </p:cNvPr>
          <p:cNvSpPr/>
          <p:nvPr/>
        </p:nvSpPr>
        <p:spPr>
          <a:xfrm rot="5400000" flipH="1">
            <a:off x="8515918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solidFill>
                <a:srgbClr val="2E80BF"/>
              </a:solidFill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2749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等腰三角形 36">
            <a:hlinkClick r:id="" action="ppaction://hlinkshowjump?jump=previousslide"/>
          </p:cNvPr>
          <p:cNvSpPr/>
          <p:nvPr/>
        </p:nvSpPr>
        <p:spPr>
          <a:xfrm rot="16200000">
            <a:off x="83224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ln>
                <a:solidFill>
                  <a:schemeClr val="accent1"/>
                </a:solidFill>
              </a:ln>
              <a:solidFill>
                <a:schemeClr val="accent1"/>
              </a:solidFill>
              <a:cs typeface="宋体" charset="0"/>
            </a:endParaRPr>
          </a:p>
        </p:txBody>
      </p:sp>
      <p:sp>
        <p:nvSpPr>
          <p:cNvPr id="11" name="等腰三角形 40">
            <a:hlinkClick r:id="" action="ppaction://hlinkshowjump?jump=nextslide"/>
          </p:cNvPr>
          <p:cNvSpPr/>
          <p:nvPr/>
        </p:nvSpPr>
        <p:spPr>
          <a:xfrm rot="5400000" flipH="1">
            <a:off x="85256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solidFill>
                <a:srgbClr val="2E80BF"/>
              </a:solidFill>
              <a:cs typeface="宋体" charset="0"/>
            </a:endParaRPr>
          </a:p>
        </p:txBody>
      </p:sp>
      <p:sp>
        <p:nvSpPr>
          <p:cNvPr id="12" name="CasellaDiTesto 53"/>
          <p:cNvSpPr txBox="1">
            <a:spLocks noChangeArrowheads="1"/>
          </p:cNvSpPr>
          <p:nvPr/>
        </p:nvSpPr>
        <p:spPr bwMode="auto">
          <a:xfrm>
            <a:off x="683568" y="191256"/>
            <a:ext cx="7344816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5pPr>
            <a:lvl6pPr marL="25146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6pPr>
            <a:lvl7pPr marL="29718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7pPr>
            <a:lvl8pPr marL="34290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8pPr>
            <a:lvl9pPr marL="38862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9pPr>
          </a:lstStyle>
          <a:p>
            <a:pPr algn="ctr"/>
            <a:r>
              <a:rPr lang="it-IT" sz="2800" b="1" dirty="0">
                <a:solidFill>
                  <a:srgbClr val="2A497E"/>
                </a:solidFill>
                <a:latin typeface="Futura Std Heavy"/>
                <a:ea typeface="ＭＳ Ｐゴシック" charset="0"/>
                <a:cs typeface="Futura Std Heavy"/>
              </a:rPr>
              <a:t>LE NICCHIE DI ECCELLENZA E LE VERITÀ SULLA COMPETITIVITÀ ITALIANA </a:t>
            </a:r>
          </a:p>
          <a:p>
            <a:endParaRPr lang="it-IT" sz="1200" dirty="0">
              <a:solidFill>
                <a:srgbClr val="BFBFBF"/>
              </a:solidFill>
              <a:latin typeface="Futura Std Book Oblique" charset="0"/>
            </a:endParaRPr>
          </a:p>
        </p:txBody>
      </p:sp>
      <p:sp>
        <p:nvSpPr>
          <p:cNvPr id="14" name="CasellaDiTesto 73"/>
          <p:cNvSpPr txBox="1">
            <a:spLocks noChangeArrowheads="1"/>
          </p:cNvSpPr>
          <p:nvPr/>
        </p:nvSpPr>
        <p:spPr bwMode="auto">
          <a:xfrm>
            <a:off x="197944" y="2943341"/>
            <a:ext cx="1871662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5pPr>
            <a:lvl6pPr marL="25146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6pPr>
            <a:lvl7pPr marL="29718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7pPr>
            <a:lvl8pPr marL="34290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8pPr>
            <a:lvl9pPr marL="38862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9pPr>
          </a:lstStyle>
          <a:p>
            <a:pPr algn="ctr"/>
            <a:r>
              <a:rPr lang="it-IT" sz="1600" dirty="0" smtClean="0">
                <a:solidFill>
                  <a:srgbClr val="2A497E"/>
                </a:solidFill>
                <a:latin typeface="Futura Std Book" charset="0"/>
              </a:rPr>
              <a:t>Le imprese italiane sono tra le </a:t>
            </a:r>
            <a:r>
              <a:rPr lang="it-IT" sz="1600" b="1" dirty="0" smtClean="0">
                <a:solidFill>
                  <a:srgbClr val="2A497E"/>
                </a:solidFill>
                <a:latin typeface="Futura Std Book" charset="0"/>
              </a:rPr>
              <a:t>più competitive al mondo</a:t>
            </a:r>
            <a:endParaRPr lang="it-IT" sz="1600" b="1" dirty="0">
              <a:solidFill>
                <a:srgbClr val="2A497E"/>
              </a:solidFill>
              <a:latin typeface="Futura Std Book" charset="0"/>
            </a:endParaRPr>
          </a:p>
        </p:txBody>
      </p:sp>
      <p:sp>
        <p:nvSpPr>
          <p:cNvPr id="16" name="CasellaDiTesto 85"/>
          <p:cNvSpPr txBox="1">
            <a:spLocks noChangeArrowheads="1"/>
          </p:cNvSpPr>
          <p:nvPr/>
        </p:nvSpPr>
        <p:spPr bwMode="auto">
          <a:xfrm>
            <a:off x="2350197" y="3024699"/>
            <a:ext cx="187166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5pPr>
            <a:lvl6pPr marL="25146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6pPr>
            <a:lvl7pPr marL="29718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7pPr>
            <a:lvl8pPr marL="34290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8pPr>
            <a:lvl9pPr marL="38862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9pPr>
          </a:lstStyle>
          <a:p>
            <a:pPr algn="ctr"/>
            <a:r>
              <a:rPr lang="it-IT" sz="1600" dirty="0" smtClean="0">
                <a:solidFill>
                  <a:srgbClr val="2A497E"/>
                </a:solidFill>
                <a:latin typeface="Futura Std Book" charset="0"/>
              </a:rPr>
              <a:t>L’Italia è tra i paesi avanzati che, nella globalizzazione, ha </a:t>
            </a:r>
            <a:r>
              <a:rPr lang="it-IT" sz="1600" b="1" dirty="0" smtClean="0">
                <a:solidFill>
                  <a:srgbClr val="2A497E"/>
                </a:solidFill>
                <a:latin typeface="Futura Std Book" charset="0"/>
              </a:rPr>
              <a:t>conservato maggiori quote di mercato mondiali</a:t>
            </a:r>
            <a:endParaRPr lang="it-IT" sz="1600" b="1" dirty="0">
              <a:solidFill>
                <a:srgbClr val="2A497E"/>
              </a:solidFill>
              <a:latin typeface="Futura Std Book" charset="0"/>
            </a:endParaRPr>
          </a:p>
        </p:txBody>
      </p:sp>
      <p:cxnSp>
        <p:nvCxnSpPr>
          <p:cNvPr id="17" name="直接连接符 26"/>
          <p:cNvCxnSpPr/>
          <p:nvPr/>
        </p:nvCxnSpPr>
        <p:spPr bwMode="auto">
          <a:xfrm>
            <a:off x="7275513" y="3513138"/>
            <a:ext cx="93662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94"/>
          <p:cNvSpPr txBox="1">
            <a:spLocks noChangeArrowheads="1"/>
          </p:cNvSpPr>
          <p:nvPr/>
        </p:nvSpPr>
        <p:spPr bwMode="auto">
          <a:xfrm>
            <a:off x="6864032" y="2912878"/>
            <a:ext cx="187166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5pPr>
            <a:lvl6pPr marL="25146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6pPr>
            <a:lvl7pPr marL="29718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7pPr>
            <a:lvl8pPr marL="34290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8pPr>
            <a:lvl9pPr marL="38862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9pPr>
          </a:lstStyle>
          <a:p>
            <a:pPr algn="ctr"/>
            <a:r>
              <a:rPr lang="it-IT" sz="1600" dirty="0" smtClean="0">
                <a:solidFill>
                  <a:srgbClr val="2A497E"/>
                </a:solidFill>
                <a:latin typeface="Futura Std Book" charset="0"/>
              </a:rPr>
              <a:t>La zavorra del PIL italiano non è la competitività delle imprese ma il crollo della domanda interna</a:t>
            </a:r>
            <a:r>
              <a:rPr lang="it-IT" sz="1200" dirty="0" smtClean="0">
                <a:solidFill>
                  <a:srgbClr val="BFBFBF"/>
                </a:solidFill>
                <a:latin typeface="Futura Std Book Oblique" charset="0"/>
              </a:rPr>
              <a:t>.</a:t>
            </a:r>
            <a:endParaRPr lang="it-IT" sz="1200" dirty="0">
              <a:solidFill>
                <a:srgbClr val="BFBFBF"/>
              </a:solidFill>
              <a:latin typeface="Futura Std Book Oblique" charset="0"/>
            </a:endParaRPr>
          </a:p>
        </p:txBody>
      </p:sp>
      <p:sp>
        <p:nvSpPr>
          <p:cNvPr id="20" name="CasellaDiTesto 97"/>
          <p:cNvSpPr txBox="1">
            <a:spLocks noChangeArrowheads="1"/>
          </p:cNvSpPr>
          <p:nvPr/>
        </p:nvSpPr>
        <p:spPr bwMode="auto">
          <a:xfrm>
            <a:off x="4650184" y="2938939"/>
            <a:ext cx="18732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5pPr>
            <a:lvl6pPr marL="25146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6pPr>
            <a:lvl7pPr marL="29718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7pPr>
            <a:lvl8pPr marL="34290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8pPr>
            <a:lvl9pPr marL="38862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9pPr>
          </a:lstStyle>
          <a:p>
            <a:pPr algn="ctr"/>
            <a:r>
              <a:rPr lang="it-IT" sz="1600" b="1" dirty="0" smtClean="0">
                <a:solidFill>
                  <a:srgbClr val="2A497E"/>
                </a:solidFill>
                <a:latin typeface="Futura Std Book" charset="0"/>
              </a:rPr>
              <a:t>Surplus</a:t>
            </a:r>
            <a:r>
              <a:rPr lang="it-IT" sz="1600" dirty="0" smtClean="0">
                <a:solidFill>
                  <a:srgbClr val="2A497E"/>
                </a:solidFill>
                <a:latin typeface="Futura Std Book" charset="0"/>
              </a:rPr>
              <a:t> manifatturiero sopra i </a:t>
            </a:r>
            <a:r>
              <a:rPr lang="it-IT" sz="1600" b="1" dirty="0" smtClean="0">
                <a:solidFill>
                  <a:srgbClr val="2A497E"/>
                </a:solidFill>
                <a:latin typeface="Futura Std Book" charset="0"/>
              </a:rPr>
              <a:t>100 </a:t>
            </a:r>
            <a:r>
              <a:rPr lang="it-IT" sz="1600" b="1" dirty="0" err="1" smtClean="0">
                <a:solidFill>
                  <a:srgbClr val="2A497E"/>
                </a:solidFill>
                <a:latin typeface="Futura Std Book" charset="0"/>
              </a:rPr>
              <a:t>mld</a:t>
            </a:r>
            <a:r>
              <a:rPr lang="it-IT" sz="1600" b="1" dirty="0" smtClean="0">
                <a:solidFill>
                  <a:srgbClr val="2A497E"/>
                </a:solidFill>
                <a:latin typeface="Futura Std Book" charset="0"/>
              </a:rPr>
              <a:t> </a:t>
            </a:r>
            <a:r>
              <a:rPr lang="it-IT" sz="1600" dirty="0" smtClean="0">
                <a:solidFill>
                  <a:srgbClr val="2A497E"/>
                </a:solidFill>
                <a:latin typeface="Futura Std Book" charset="0"/>
              </a:rPr>
              <a:t>di dollari</a:t>
            </a:r>
            <a:endParaRPr lang="it-IT" sz="1600" dirty="0">
              <a:solidFill>
                <a:srgbClr val="2A497E"/>
              </a:solidFill>
              <a:latin typeface="Futura Std Book" charset="0"/>
            </a:endParaRPr>
          </a:p>
        </p:txBody>
      </p:sp>
      <p:pic>
        <p:nvPicPr>
          <p:cNvPr id="8" name="Segnaposto immagine 7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51" r="5717" b="6619"/>
          <a:stretch/>
        </p:blipFill>
        <p:spPr>
          <a:xfrm>
            <a:off x="2125189" y="1201108"/>
            <a:ext cx="2153939" cy="1549417"/>
          </a:xfrm>
        </p:spPr>
      </p:pic>
      <p:pic>
        <p:nvPicPr>
          <p:cNvPr id="9" name="Segnaposto immagine 8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2" t="-13618" r="19000"/>
          <a:stretch/>
        </p:blipFill>
        <p:spPr>
          <a:xfrm>
            <a:off x="4499991" y="986559"/>
            <a:ext cx="1944217" cy="1800076"/>
          </a:xfrm>
        </p:spPr>
      </p:pic>
      <p:pic>
        <p:nvPicPr>
          <p:cNvPr id="23" name="Segnaposto immagine 22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1" t="-9073" r="7174"/>
          <a:stretch/>
        </p:blipFill>
        <p:spPr>
          <a:xfrm>
            <a:off x="6526346" y="1057365"/>
            <a:ext cx="2376264" cy="1728068"/>
          </a:xfrm>
        </p:spPr>
      </p:pic>
      <p:pic>
        <p:nvPicPr>
          <p:cNvPr id="6" name="Segnaposto immagine 5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3" t="-4545" r="17946" b="-4388"/>
          <a:stretch/>
        </p:blipFill>
        <p:spPr>
          <a:xfrm>
            <a:off x="167425" y="1112890"/>
            <a:ext cx="1875626" cy="1725851"/>
          </a:xfrm>
        </p:spPr>
      </p:pic>
    </p:spTree>
    <p:extLst>
      <p:ext uri="{BB962C8B-B14F-4D97-AF65-F5344CB8AC3E}">
        <p14:creationId xmlns:p14="http://schemas.microsoft.com/office/powerpoint/2010/main" val="305262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Connettore 1 44"/>
          <p:cNvCxnSpPr/>
          <p:nvPr/>
        </p:nvCxnSpPr>
        <p:spPr>
          <a:xfrm>
            <a:off x="0" y="4559300"/>
            <a:ext cx="9144000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chemeClr val="bg1"/>
                </a:gs>
                <a:gs pos="100000">
                  <a:srgbClr val="FFFFFF"/>
                </a:gs>
                <a:gs pos="49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3012" name="Immagine 46" descr="logo-conf-lato copy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659313"/>
            <a:ext cx="1008062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等腰三角形 36">
            <a:hlinkClick r:id="" action="ppaction://hlinkshowjump?jump=previousslide"/>
          </p:cNvPr>
          <p:cNvSpPr/>
          <p:nvPr/>
        </p:nvSpPr>
        <p:spPr>
          <a:xfrm rot="16200000">
            <a:off x="83224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ln>
                <a:solidFill>
                  <a:schemeClr val="accent1"/>
                </a:solidFill>
              </a:ln>
              <a:solidFill>
                <a:schemeClr val="accent1"/>
              </a:solidFill>
              <a:cs typeface="宋体" charset="0"/>
            </a:endParaRPr>
          </a:p>
        </p:txBody>
      </p:sp>
      <p:sp>
        <p:nvSpPr>
          <p:cNvPr id="49" name="等腰三角形 40">
            <a:hlinkClick r:id="" action="ppaction://hlinkshowjump?jump=nextslide"/>
          </p:cNvPr>
          <p:cNvSpPr/>
          <p:nvPr/>
        </p:nvSpPr>
        <p:spPr>
          <a:xfrm rot="5400000" flipH="1">
            <a:off x="85256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solidFill>
                <a:srgbClr val="2E80BF"/>
              </a:solidFill>
              <a:cs typeface="宋体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755576" y="4124560"/>
            <a:ext cx="7273503" cy="32316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it-IT" sz="1050" dirty="0">
                <a:solidFill>
                  <a:srgbClr val="2A497E"/>
                </a:solidFill>
                <a:latin typeface="Futura Std Heavy"/>
                <a:ea typeface="ＭＳ Ｐゴシック" charset="0"/>
                <a:cs typeface="Futura Std Heavy"/>
              </a:rPr>
              <a:t>Articolo</a:t>
            </a:r>
            <a:r>
              <a:rPr lang="it-IT" sz="1050" b="1" dirty="0">
                <a:solidFill>
                  <a:srgbClr val="2A497E"/>
                </a:solidFill>
                <a:latin typeface="Futura Std Heavy"/>
                <a:ea typeface="ＭＳ Ｐゴシック" charset="0"/>
                <a:cs typeface="Futura Std Heavy"/>
              </a:rPr>
              <a:t> Sole 24 Ore, 21 gennaio 2015</a:t>
            </a:r>
          </a:p>
          <a:p>
            <a:pPr>
              <a:defRPr/>
            </a:pPr>
            <a:r>
              <a:rPr lang="it-IT" sz="1050" b="1" i="1" dirty="0">
                <a:solidFill>
                  <a:srgbClr val="2A497E"/>
                </a:solidFill>
                <a:latin typeface="Futura Std Heavy"/>
                <a:ea typeface="ＭＳ Ｐゴシック" charset="0"/>
                <a:cs typeface="Futura Std Heavy"/>
              </a:rPr>
              <a:t>Studio Fondazione Edison Confindustria Bergamo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496599"/>
            <a:ext cx="3816423" cy="95996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030220"/>
            <a:ext cx="4900049" cy="411328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834484" y="186781"/>
            <a:ext cx="7691469" cy="7386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it-IT" sz="2400" b="1" dirty="0" smtClean="0">
                <a:solidFill>
                  <a:srgbClr val="2A497E"/>
                </a:solidFill>
                <a:latin typeface="Futura Std Heavy"/>
                <a:ea typeface="ＭＳ Ｐゴシック" charset="0"/>
                <a:cs typeface="Futura Std Heavy"/>
              </a:rPr>
              <a:t>SU 10 AREE SUPER SPECIALIZZATE DELL’UE</a:t>
            </a:r>
          </a:p>
          <a:p>
            <a:pPr algn="ctr">
              <a:defRPr/>
            </a:pPr>
            <a:r>
              <a:rPr lang="it-IT" sz="2400" b="1" dirty="0" smtClean="0">
                <a:solidFill>
                  <a:srgbClr val="2A497E"/>
                </a:solidFill>
                <a:latin typeface="Futura Std Heavy"/>
                <a:ea typeface="ＭＳ Ｐゴシック" charset="0"/>
                <a:cs typeface="Futura Std Heavy"/>
              </a:rPr>
              <a:t>6 SONO ITALIANE E 4 TEDESCHE</a:t>
            </a:r>
            <a:endParaRPr lang="it-IT" sz="2400" b="1" dirty="0">
              <a:solidFill>
                <a:srgbClr val="2A497E"/>
              </a:solidFill>
              <a:latin typeface="Futura Std Heavy"/>
              <a:ea typeface="ＭＳ Ｐゴシック" charset="0"/>
              <a:cs typeface="Futura Std Heavy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44129" y="2798117"/>
            <a:ext cx="3671639" cy="98488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it-IT" sz="1600" dirty="0" smtClean="0">
                <a:solidFill>
                  <a:srgbClr val="2E80BF"/>
                </a:solidFill>
                <a:latin typeface="Futura Std Book" panose="020B0502020204020303" pitchFamily="34" charset="0"/>
              </a:rPr>
              <a:t>«Le province italiane di piccole medie imprese surclassano quelle tedesche di grande impresa»</a:t>
            </a:r>
          </a:p>
          <a:p>
            <a:pPr algn="ctr">
              <a:defRPr/>
            </a:pPr>
            <a:endParaRPr lang="it-IT" sz="1600" dirty="0" smtClean="0">
              <a:solidFill>
                <a:srgbClr val="2E80BF"/>
              </a:solidFill>
              <a:latin typeface="Futura Std Book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007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Connettore 1 44"/>
          <p:cNvCxnSpPr/>
          <p:nvPr/>
        </p:nvCxnSpPr>
        <p:spPr>
          <a:xfrm>
            <a:off x="0" y="4559300"/>
            <a:ext cx="9144000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chemeClr val="bg1"/>
                </a:gs>
                <a:gs pos="100000">
                  <a:srgbClr val="FFFFFF"/>
                </a:gs>
                <a:gs pos="49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3012" name="Immagine 46" descr="logo-conf-lato copy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659313"/>
            <a:ext cx="1008062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等腰三角形 36">
            <a:hlinkClick r:id="" action="ppaction://hlinkshowjump?jump=previousslide"/>
          </p:cNvPr>
          <p:cNvSpPr/>
          <p:nvPr/>
        </p:nvSpPr>
        <p:spPr>
          <a:xfrm rot="16200000">
            <a:off x="83224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ln>
                <a:solidFill>
                  <a:schemeClr val="accent1"/>
                </a:solidFill>
              </a:ln>
              <a:solidFill>
                <a:schemeClr val="accent1"/>
              </a:solidFill>
              <a:cs typeface="宋体" charset="0"/>
            </a:endParaRPr>
          </a:p>
        </p:txBody>
      </p:sp>
      <p:sp>
        <p:nvSpPr>
          <p:cNvPr id="49" name="等腰三角形 40">
            <a:hlinkClick r:id="" action="ppaction://hlinkshowjump?jump=nextslide"/>
          </p:cNvPr>
          <p:cNvSpPr/>
          <p:nvPr/>
        </p:nvSpPr>
        <p:spPr>
          <a:xfrm rot="5400000" flipH="1">
            <a:off x="85256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solidFill>
                <a:srgbClr val="2E80BF"/>
              </a:solidFill>
              <a:cs typeface="宋体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672593" y="135202"/>
            <a:ext cx="5798814" cy="9233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it-IT" sz="2400" b="1" dirty="0" smtClean="0">
                <a:solidFill>
                  <a:srgbClr val="2A497E"/>
                </a:solidFill>
                <a:latin typeface="Futura Std Heavy"/>
                <a:ea typeface="ＭＳ Ｐゴシック" charset="0"/>
                <a:cs typeface="Futura Std Heavy"/>
              </a:rPr>
              <a:t>ARTICOLO SOLE 24 ORE</a:t>
            </a:r>
          </a:p>
          <a:p>
            <a:pPr algn="ctr">
              <a:defRPr/>
            </a:pPr>
            <a:r>
              <a:rPr lang="it-IT" sz="1600" dirty="0" smtClean="0">
                <a:solidFill>
                  <a:srgbClr val="2A497E"/>
                </a:solidFill>
                <a:latin typeface="Futura Std Heavy"/>
                <a:ea typeface="ＭＳ Ｐゴシック" charset="0"/>
                <a:cs typeface="Futura Std Heavy"/>
              </a:rPr>
              <a:t>21 </a:t>
            </a:r>
            <a:r>
              <a:rPr lang="it-IT" sz="1600" dirty="0">
                <a:solidFill>
                  <a:srgbClr val="2A497E"/>
                </a:solidFill>
                <a:latin typeface="Futura Std Heavy"/>
                <a:ea typeface="ＭＳ Ｐゴシック" charset="0"/>
                <a:cs typeface="Futura Std Heavy"/>
              </a:rPr>
              <a:t>gennaio 2015</a:t>
            </a:r>
          </a:p>
          <a:p>
            <a:pPr algn="ctr">
              <a:defRPr/>
            </a:pPr>
            <a:r>
              <a:rPr lang="it-IT" sz="2000" i="1" dirty="0">
                <a:solidFill>
                  <a:srgbClr val="2A497E"/>
                </a:solidFill>
                <a:latin typeface="Futura Std Heavy"/>
                <a:ea typeface="ＭＳ Ｐゴシック" charset="0"/>
                <a:cs typeface="Futura Std Heavy"/>
              </a:rPr>
              <a:t>Studio Fondazione </a:t>
            </a:r>
            <a:r>
              <a:rPr lang="it-IT" sz="2000" i="1" dirty="0" smtClean="0">
                <a:solidFill>
                  <a:srgbClr val="2A497E"/>
                </a:solidFill>
                <a:latin typeface="Futura Std Heavy"/>
                <a:ea typeface="ＭＳ Ｐゴシック" charset="0"/>
                <a:cs typeface="Futura Std Heavy"/>
              </a:rPr>
              <a:t>Edison/Confindustria Bergamo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55" y="1183878"/>
            <a:ext cx="3427115" cy="3745243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8018">
            <a:off x="308057" y="1839948"/>
            <a:ext cx="4212974" cy="568214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971600" y="3056499"/>
            <a:ext cx="3671639" cy="98488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it-IT" sz="1600" dirty="0" smtClean="0">
                <a:solidFill>
                  <a:srgbClr val="2E80BF"/>
                </a:solidFill>
                <a:latin typeface="Futura Std Book" panose="020B0502020204020303" pitchFamily="34" charset="0"/>
              </a:rPr>
              <a:t>«Nei territori profondi dei due paesi si trova la leadership di efficienza manifatturiera»</a:t>
            </a:r>
          </a:p>
          <a:p>
            <a:pPr algn="ctr">
              <a:defRPr/>
            </a:pPr>
            <a:endParaRPr lang="it-IT" sz="1600" dirty="0">
              <a:solidFill>
                <a:srgbClr val="2E80BF"/>
              </a:solidFill>
              <a:latin typeface="Futura Std Book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2971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Connettore 1 44"/>
          <p:cNvCxnSpPr/>
          <p:nvPr/>
        </p:nvCxnSpPr>
        <p:spPr>
          <a:xfrm>
            <a:off x="0" y="4559300"/>
            <a:ext cx="9144000" cy="0"/>
          </a:xfrm>
          <a:prstGeom prst="line">
            <a:avLst/>
          </a:prstGeom>
          <a:ln w="9525" cmpd="sng">
            <a:gradFill flip="none" rotWithShape="1">
              <a:gsLst>
                <a:gs pos="0">
                  <a:schemeClr val="bg1"/>
                </a:gs>
                <a:gs pos="100000">
                  <a:srgbClr val="FFFFFF"/>
                </a:gs>
                <a:gs pos="49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3012" name="Immagine 46" descr="logo-conf-lato copy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659313"/>
            <a:ext cx="1008062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等腰三角形 36">
            <a:hlinkClick r:id="" action="ppaction://hlinkshowjump?jump=previousslide"/>
          </p:cNvPr>
          <p:cNvSpPr/>
          <p:nvPr/>
        </p:nvSpPr>
        <p:spPr>
          <a:xfrm rot="16200000">
            <a:off x="83224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ln>
                <a:solidFill>
                  <a:schemeClr val="accent1"/>
                </a:solidFill>
              </a:ln>
              <a:solidFill>
                <a:schemeClr val="accent1"/>
              </a:solidFill>
              <a:cs typeface="宋体" charset="0"/>
            </a:endParaRPr>
          </a:p>
        </p:txBody>
      </p:sp>
      <p:sp>
        <p:nvSpPr>
          <p:cNvPr id="49" name="等腰三角形 40">
            <a:hlinkClick r:id="" action="ppaction://hlinkshowjump?jump=nextslide"/>
          </p:cNvPr>
          <p:cNvSpPr/>
          <p:nvPr/>
        </p:nvSpPr>
        <p:spPr>
          <a:xfrm rot="5400000" flipH="1">
            <a:off x="85256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solidFill>
                <a:srgbClr val="2E80BF"/>
              </a:solidFill>
              <a:cs typeface="宋体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834484" y="186781"/>
            <a:ext cx="7691469" cy="7386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it-IT" sz="2400" b="1" dirty="0" smtClean="0">
                <a:solidFill>
                  <a:srgbClr val="2A497E"/>
                </a:solidFill>
                <a:latin typeface="Futura Std Heavy"/>
                <a:ea typeface="ＭＳ Ｐゴシック" charset="0"/>
                <a:cs typeface="Futura Std Heavy"/>
              </a:rPr>
              <a:t>LE 9 AREE ITALIANE IN CLASSIFICA…</a:t>
            </a:r>
          </a:p>
          <a:p>
            <a:pPr algn="ctr">
              <a:defRPr/>
            </a:pPr>
            <a:r>
              <a:rPr lang="it-IT" sz="2400" b="1" dirty="0" smtClean="0">
                <a:solidFill>
                  <a:srgbClr val="2A497E"/>
                </a:solidFill>
                <a:latin typeface="Futura Std Heavy"/>
                <a:ea typeface="ＭＳ Ｐゴシック" charset="0"/>
                <a:cs typeface="Futura Std Heavy"/>
              </a:rPr>
              <a:t>QUANTO DISTANO DA MILANO?</a:t>
            </a:r>
          </a:p>
        </p:txBody>
      </p:sp>
      <p:sp>
        <p:nvSpPr>
          <p:cNvPr id="11" name="椭圆 55"/>
          <p:cNvSpPr/>
          <p:nvPr/>
        </p:nvSpPr>
        <p:spPr>
          <a:xfrm>
            <a:off x="685496" y="1298871"/>
            <a:ext cx="377203" cy="360362"/>
          </a:xfrm>
          <a:prstGeom prst="ellips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r>
              <a:rPr lang="it-IT" altLang="zh-CN" dirty="0" smtClean="0">
                <a:solidFill>
                  <a:srgbClr val="FFFFFF"/>
                </a:solidFill>
                <a:latin typeface="Futura Std Book" panose="020B0502020204020303" pitchFamily="34" charset="0"/>
                <a:cs typeface="宋体" charset="0"/>
              </a:rPr>
              <a:t>1</a:t>
            </a:r>
            <a:endParaRPr lang="zh-CN" altLang="en-US" dirty="0">
              <a:solidFill>
                <a:srgbClr val="FFFFFF"/>
              </a:solidFill>
              <a:latin typeface="Futura Std Book" panose="020B0502020204020303" pitchFamily="34" charset="0"/>
              <a:cs typeface="宋体" charset="0"/>
            </a:endParaRPr>
          </a:p>
        </p:txBody>
      </p:sp>
      <p:sp>
        <p:nvSpPr>
          <p:cNvPr id="14" name="椭圆 55"/>
          <p:cNvSpPr/>
          <p:nvPr/>
        </p:nvSpPr>
        <p:spPr>
          <a:xfrm>
            <a:off x="673568" y="1813843"/>
            <a:ext cx="377203" cy="360362"/>
          </a:xfrm>
          <a:prstGeom prst="ellips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r>
              <a:rPr lang="it-IT" altLang="zh-CN" dirty="0">
                <a:solidFill>
                  <a:srgbClr val="FFFFFF"/>
                </a:solidFill>
                <a:latin typeface="Futura Std Book" panose="020B0502020204020303" pitchFamily="34" charset="0"/>
                <a:cs typeface="宋体" charset="0"/>
              </a:rPr>
              <a:t>2</a:t>
            </a:r>
            <a:endParaRPr lang="zh-CN" altLang="en-US" dirty="0">
              <a:solidFill>
                <a:srgbClr val="FFFFFF"/>
              </a:solidFill>
              <a:latin typeface="Futura Std Book" panose="020B0502020204020303" pitchFamily="34" charset="0"/>
              <a:cs typeface="宋体" charset="0"/>
            </a:endParaRPr>
          </a:p>
        </p:txBody>
      </p:sp>
      <p:sp>
        <p:nvSpPr>
          <p:cNvPr id="20" name="椭圆 55"/>
          <p:cNvSpPr/>
          <p:nvPr/>
        </p:nvSpPr>
        <p:spPr>
          <a:xfrm>
            <a:off x="4653148" y="1232776"/>
            <a:ext cx="377203" cy="360484"/>
          </a:xfrm>
          <a:prstGeom prst="ellips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r>
              <a:rPr lang="it-IT" altLang="zh-CN" dirty="0">
                <a:solidFill>
                  <a:srgbClr val="FFFFFF"/>
                </a:solidFill>
                <a:latin typeface="Futura Std Book" panose="020B0502020204020303" pitchFamily="34" charset="0"/>
                <a:cs typeface="宋体" charset="0"/>
              </a:rPr>
              <a:t>5</a:t>
            </a:r>
            <a:endParaRPr lang="zh-CN" altLang="en-US" dirty="0">
              <a:solidFill>
                <a:srgbClr val="FFFFFF"/>
              </a:solidFill>
              <a:latin typeface="Futura Std Book" panose="020B0502020204020303" pitchFamily="34" charset="0"/>
              <a:cs typeface="宋体" charset="0"/>
            </a:endParaRPr>
          </a:p>
        </p:txBody>
      </p:sp>
      <p:sp>
        <p:nvSpPr>
          <p:cNvPr id="22" name="CasellaDiTesto 56"/>
          <p:cNvSpPr txBox="1">
            <a:spLocks noChangeArrowheads="1"/>
          </p:cNvSpPr>
          <p:nvPr/>
        </p:nvSpPr>
        <p:spPr bwMode="auto">
          <a:xfrm>
            <a:off x="5276598" y="1771544"/>
            <a:ext cx="34559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5pPr>
            <a:lvl6pPr marL="25146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6pPr>
            <a:lvl7pPr marL="29718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7pPr>
            <a:lvl8pPr marL="34290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8pPr>
            <a:lvl9pPr marL="38862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9pPr>
          </a:lstStyle>
          <a:p>
            <a:r>
              <a:rPr lang="it-IT" sz="1600" dirty="0" smtClean="0">
                <a:solidFill>
                  <a:srgbClr val="2A497E"/>
                </a:solidFill>
                <a:latin typeface="Futura Std Heavy" charset="0"/>
              </a:rPr>
              <a:t>Modena </a:t>
            </a:r>
            <a:r>
              <a:rPr lang="it-IT" sz="1600" dirty="0" smtClean="0">
                <a:solidFill>
                  <a:srgbClr val="ED7D31"/>
                </a:solidFill>
                <a:latin typeface="Futura Std Heavy" charset="0"/>
              </a:rPr>
              <a:t>177 Km</a:t>
            </a:r>
            <a:endParaRPr lang="it-IT" sz="1600" dirty="0">
              <a:solidFill>
                <a:srgbClr val="ED7D31"/>
              </a:solidFill>
              <a:latin typeface="Futura Std Heavy" charset="0"/>
            </a:endParaRPr>
          </a:p>
        </p:txBody>
      </p:sp>
      <p:sp>
        <p:nvSpPr>
          <p:cNvPr id="23" name="CasellaDiTesto 56"/>
          <p:cNvSpPr txBox="1">
            <a:spLocks noChangeArrowheads="1"/>
          </p:cNvSpPr>
          <p:nvPr/>
        </p:nvSpPr>
        <p:spPr bwMode="auto">
          <a:xfrm>
            <a:off x="5230914" y="1231204"/>
            <a:ext cx="34559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5pPr>
            <a:lvl6pPr marL="25146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6pPr>
            <a:lvl7pPr marL="29718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7pPr>
            <a:lvl8pPr marL="34290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8pPr>
            <a:lvl9pPr marL="38862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9pPr>
          </a:lstStyle>
          <a:p>
            <a:r>
              <a:rPr lang="it-IT" sz="1600" dirty="0" smtClean="0">
                <a:solidFill>
                  <a:srgbClr val="2A497E"/>
                </a:solidFill>
                <a:latin typeface="Futura Std Heavy" charset="0"/>
              </a:rPr>
              <a:t>Treviso </a:t>
            </a:r>
            <a:r>
              <a:rPr lang="it-IT" sz="1600" dirty="0" smtClean="0">
                <a:solidFill>
                  <a:srgbClr val="FF0000"/>
                </a:solidFill>
                <a:latin typeface="Futura Std Heavy" charset="0"/>
              </a:rPr>
              <a:t>297 Km</a:t>
            </a:r>
            <a:endParaRPr lang="it-IT" sz="1600" dirty="0">
              <a:solidFill>
                <a:srgbClr val="FF0000"/>
              </a:solidFill>
              <a:latin typeface="Futura Std Heavy" charset="0"/>
            </a:endParaRPr>
          </a:p>
        </p:txBody>
      </p:sp>
      <p:sp>
        <p:nvSpPr>
          <p:cNvPr id="24" name="椭圆 55"/>
          <p:cNvSpPr/>
          <p:nvPr/>
        </p:nvSpPr>
        <p:spPr>
          <a:xfrm>
            <a:off x="4653147" y="1771544"/>
            <a:ext cx="377203" cy="360362"/>
          </a:xfrm>
          <a:prstGeom prst="ellips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r>
              <a:rPr lang="it-IT" altLang="zh-CN" dirty="0">
                <a:solidFill>
                  <a:srgbClr val="FFFFFF"/>
                </a:solidFill>
                <a:latin typeface="Futura Std Book" panose="020B0502020204020303" pitchFamily="34" charset="0"/>
                <a:cs typeface="宋体" charset="0"/>
              </a:rPr>
              <a:t>6</a:t>
            </a:r>
            <a:endParaRPr lang="zh-CN" altLang="en-US" dirty="0">
              <a:solidFill>
                <a:srgbClr val="FFFFFF"/>
              </a:solidFill>
              <a:latin typeface="Futura Std Book" panose="020B0502020204020303" pitchFamily="34" charset="0"/>
              <a:cs typeface="宋体" charset="0"/>
            </a:endParaRPr>
          </a:p>
        </p:txBody>
      </p:sp>
      <p:sp>
        <p:nvSpPr>
          <p:cNvPr id="25" name="椭圆 55"/>
          <p:cNvSpPr/>
          <p:nvPr/>
        </p:nvSpPr>
        <p:spPr>
          <a:xfrm>
            <a:off x="4645806" y="2342482"/>
            <a:ext cx="377203" cy="360362"/>
          </a:xfrm>
          <a:prstGeom prst="ellips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r>
              <a:rPr lang="it-IT" altLang="zh-CN" dirty="0">
                <a:solidFill>
                  <a:srgbClr val="FFFFFF"/>
                </a:solidFill>
                <a:latin typeface="Futura Std Book" panose="020B0502020204020303" pitchFamily="34" charset="0"/>
                <a:cs typeface="宋体" charset="0"/>
              </a:rPr>
              <a:t>7</a:t>
            </a:r>
            <a:endParaRPr lang="zh-CN" altLang="en-US" dirty="0">
              <a:solidFill>
                <a:srgbClr val="FFFFFF"/>
              </a:solidFill>
              <a:latin typeface="Futura Std Book" panose="020B0502020204020303" pitchFamily="34" charset="0"/>
              <a:cs typeface="宋体" charset="0"/>
            </a:endParaRPr>
          </a:p>
        </p:txBody>
      </p:sp>
      <p:sp>
        <p:nvSpPr>
          <p:cNvPr id="26" name="椭圆 55"/>
          <p:cNvSpPr/>
          <p:nvPr/>
        </p:nvSpPr>
        <p:spPr>
          <a:xfrm>
            <a:off x="4657805" y="2887247"/>
            <a:ext cx="377203" cy="360362"/>
          </a:xfrm>
          <a:prstGeom prst="ellips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r>
              <a:rPr lang="it-IT" altLang="zh-CN" dirty="0">
                <a:solidFill>
                  <a:srgbClr val="FFFFFF"/>
                </a:solidFill>
                <a:latin typeface="Futura Std Book" panose="020B0502020204020303" pitchFamily="34" charset="0"/>
                <a:cs typeface="宋体" charset="0"/>
              </a:rPr>
              <a:t>8</a:t>
            </a:r>
            <a:endParaRPr lang="zh-CN" altLang="en-US" dirty="0">
              <a:solidFill>
                <a:srgbClr val="FFFFFF"/>
              </a:solidFill>
              <a:latin typeface="Futura Std Book" panose="020B0502020204020303" pitchFamily="34" charset="0"/>
              <a:cs typeface="宋体" charset="0"/>
            </a:endParaRPr>
          </a:p>
        </p:txBody>
      </p:sp>
      <p:sp>
        <p:nvSpPr>
          <p:cNvPr id="27" name="CasellaDiTesto 56"/>
          <p:cNvSpPr txBox="1">
            <a:spLocks noChangeArrowheads="1"/>
          </p:cNvSpPr>
          <p:nvPr/>
        </p:nvSpPr>
        <p:spPr bwMode="auto">
          <a:xfrm>
            <a:off x="5276598" y="2354572"/>
            <a:ext cx="34559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5pPr>
            <a:lvl6pPr marL="25146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6pPr>
            <a:lvl7pPr marL="29718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7pPr>
            <a:lvl8pPr marL="34290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8pPr>
            <a:lvl9pPr marL="38862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9pPr>
          </a:lstStyle>
          <a:p>
            <a:r>
              <a:rPr lang="it-IT" sz="1600" dirty="0" smtClean="0">
                <a:solidFill>
                  <a:srgbClr val="2A497E"/>
                </a:solidFill>
                <a:latin typeface="Futura Std Heavy" charset="0"/>
              </a:rPr>
              <a:t>Varese </a:t>
            </a:r>
            <a:r>
              <a:rPr lang="it-IT" sz="1600" dirty="0" smtClean="0">
                <a:solidFill>
                  <a:srgbClr val="92D050"/>
                </a:solidFill>
                <a:latin typeface="Futura Std Heavy" charset="0"/>
              </a:rPr>
              <a:t>58 Km</a:t>
            </a:r>
            <a:endParaRPr lang="it-IT" sz="1600" dirty="0">
              <a:solidFill>
                <a:srgbClr val="92D050"/>
              </a:solidFill>
              <a:latin typeface="Futura Std Heavy" charset="0"/>
            </a:endParaRPr>
          </a:p>
        </p:txBody>
      </p:sp>
      <p:sp>
        <p:nvSpPr>
          <p:cNvPr id="30" name="椭圆 55"/>
          <p:cNvSpPr/>
          <p:nvPr/>
        </p:nvSpPr>
        <p:spPr>
          <a:xfrm>
            <a:off x="4653147" y="3397638"/>
            <a:ext cx="377203" cy="360362"/>
          </a:xfrm>
          <a:prstGeom prst="ellips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r>
              <a:rPr lang="it-IT" altLang="zh-CN" dirty="0" smtClean="0">
                <a:solidFill>
                  <a:srgbClr val="FFFFFF"/>
                </a:solidFill>
                <a:latin typeface="Futura Std Book" panose="020B0502020204020303" pitchFamily="34" charset="0"/>
                <a:cs typeface="宋体" charset="0"/>
              </a:rPr>
              <a:t>9</a:t>
            </a:r>
            <a:endParaRPr lang="zh-CN" altLang="en-US" dirty="0">
              <a:solidFill>
                <a:srgbClr val="FFFFFF"/>
              </a:solidFill>
              <a:latin typeface="Futura Std Book" panose="020B0502020204020303" pitchFamily="34" charset="0"/>
              <a:cs typeface="宋体" charset="0"/>
            </a:endParaRPr>
          </a:p>
        </p:txBody>
      </p:sp>
      <p:sp>
        <p:nvSpPr>
          <p:cNvPr id="31" name="椭圆 55"/>
          <p:cNvSpPr/>
          <p:nvPr/>
        </p:nvSpPr>
        <p:spPr>
          <a:xfrm>
            <a:off x="670074" y="2400790"/>
            <a:ext cx="377203" cy="360484"/>
          </a:xfrm>
          <a:prstGeom prst="ellips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r>
              <a:rPr lang="it-IT" altLang="zh-CN" dirty="0">
                <a:solidFill>
                  <a:srgbClr val="FFFFFF"/>
                </a:solidFill>
                <a:latin typeface="Futura Std Book" panose="020B0502020204020303" pitchFamily="34" charset="0"/>
                <a:cs typeface="宋体" charset="0"/>
              </a:rPr>
              <a:t>3</a:t>
            </a:r>
            <a:endParaRPr lang="zh-CN" altLang="en-US" dirty="0">
              <a:solidFill>
                <a:srgbClr val="FFFFFF"/>
              </a:solidFill>
              <a:latin typeface="Futura Std Book" panose="020B0502020204020303" pitchFamily="34" charset="0"/>
              <a:cs typeface="宋体" charset="0"/>
            </a:endParaRPr>
          </a:p>
        </p:txBody>
      </p:sp>
      <p:sp>
        <p:nvSpPr>
          <p:cNvPr id="32" name="椭圆 55"/>
          <p:cNvSpPr/>
          <p:nvPr/>
        </p:nvSpPr>
        <p:spPr>
          <a:xfrm>
            <a:off x="670074" y="2958299"/>
            <a:ext cx="377203" cy="360484"/>
          </a:xfrm>
          <a:prstGeom prst="ellips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r>
              <a:rPr lang="it-IT" altLang="zh-CN" dirty="0" smtClean="0">
                <a:solidFill>
                  <a:srgbClr val="FFFFFF"/>
                </a:solidFill>
                <a:latin typeface="Futura Std Book" panose="020B0502020204020303" pitchFamily="34" charset="0"/>
                <a:cs typeface="宋体" charset="0"/>
              </a:rPr>
              <a:t>4</a:t>
            </a:r>
            <a:endParaRPr lang="zh-CN" altLang="en-US" dirty="0">
              <a:solidFill>
                <a:srgbClr val="FFFFFF"/>
              </a:solidFill>
              <a:latin typeface="Futura Std Book" panose="020B0502020204020303" pitchFamily="34" charset="0"/>
              <a:cs typeface="宋体" charset="0"/>
            </a:endParaRPr>
          </a:p>
        </p:txBody>
      </p:sp>
      <p:sp>
        <p:nvSpPr>
          <p:cNvPr id="33" name="CasellaDiTesto 56"/>
          <p:cNvSpPr txBox="1">
            <a:spLocks noChangeArrowheads="1"/>
          </p:cNvSpPr>
          <p:nvPr/>
        </p:nvSpPr>
        <p:spPr bwMode="auto">
          <a:xfrm>
            <a:off x="1224231" y="1288960"/>
            <a:ext cx="34559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5pPr>
            <a:lvl6pPr marL="25146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6pPr>
            <a:lvl7pPr marL="29718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7pPr>
            <a:lvl8pPr marL="34290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8pPr>
            <a:lvl9pPr marL="38862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9pPr>
          </a:lstStyle>
          <a:p>
            <a:r>
              <a:rPr lang="it-IT" sz="1600" dirty="0" smtClean="0">
                <a:solidFill>
                  <a:srgbClr val="2A497E"/>
                </a:solidFill>
                <a:latin typeface="Futura Std Heavy" charset="0"/>
              </a:rPr>
              <a:t>Brescia </a:t>
            </a:r>
            <a:r>
              <a:rPr lang="it-IT" sz="1600" dirty="0" smtClean="0">
                <a:solidFill>
                  <a:srgbClr val="00B050"/>
                </a:solidFill>
                <a:latin typeface="Futura Std Heavy" charset="0"/>
              </a:rPr>
              <a:t>99 Km</a:t>
            </a:r>
            <a:endParaRPr lang="it-IT" sz="1600" dirty="0">
              <a:solidFill>
                <a:srgbClr val="00B050"/>
              </a:solidFill>
              <a:latin typeface="Futura Std Heavy" charset="0"/>
            </a:endParaRPr>
          </a:p>
        </p:txBody>
      </p:sp>
      <p:sp>
        <p:nvSpPr>
          <p:cNvPr id="34" name="CasellaDiTesto 56"/>
          <p:cNvSpPr txBox="1">
            <a:spLocks noChangeArrowheads="1"/>
          </p:cNvSpPr>
          <p:nvPr/>
        </p:nvSpPr>
        <p:spPr bwMode="auto">
          <a:xfrm>
            <a:off x="1224231" y="1821752"/>
            <a:ext cx="34559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5pPr>
            <a:lvl6pPr marL="25146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6pPr>
            <a:lvl7pPr marL="29718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7pPr>
            <a:lvl8pPr marL="34290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8pPr>
            <a:lvl9pPr marL="38862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9pPr>
          </a:lstStyle>
          <a:p>
            <a:r>
              <a:rPr lang="it-IT" sz="1600" dirty="0" smtClean="0">
                <a:solidFill>
                  <a:srgbClr val="2A497E"/>
                </a:solidFill>
                <a:latin typeface="Futura Std Heavy" charset="0"/>
              </a:rPr>
              <a:t>Bergamo </a:t>
            </a:r>
            <a:r>
              <a:rPr lang="it-IT" sz="1600" dirty="0" smtClean="0">
                <a:solidFill>
                  <a:srgbClr val="00B050"/>
                </a:solidFill>
                <a:latin typeface="Futura Std Heavy" charset="0"/>
              </a:rPr>
              <a:t>56 Km</a:t>
            </a:r>
            <a:endParaRPr lang="it-IT" sz="1600" dirty="0">
              <a:solidFill>
                <a:srgbClr val="00B050"/>
              </a:solidFill>
              <a:latin typeface="Futura Std Heavy" charset="0"/>
            </a:endParaRPr>
          </a:p>
        </p:txBody>
      </p:sp>
      <p:sp>
        <p:nvSpPr>
          <p:cNvPr id="35" name="CasellaDiTesto 56"/>
          <p:cNvSpPr txBox="1">
            <a:spLocks noChangeArrowheads="1"/>
          </p:cNvSpPr>
          <p:nvPr/>
        </p:nvSpPr>
        <p:spPr bwMode="auto">
          <a:xfrm>
            <a:off x="1224231" y="2430447"/>
            <a:ext cx="34559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5pPr>
            <a:lvl6pPr marL="25146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6pPr>
            <a:lvl7pPr marL="29718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7pPr>
            <a:lvl8pPr marL="34290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8pPr>
            <a:lvl9pPr marL="38862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9pPr>
          </a:lstStyle>
          <a:p>
            <a:r>
              <a:rPr lang="it-IT" sz="1600" dirty="0" smtClean="0">
                <a:solidFill>
                  <a:srgbClr val="2A497E"/>
                </a:solidFill>
                <a:latin typeface="Futura Std Heavy" charset="0"/>
              </a:rPr>
              <a:t>Vicenza </a:t>
            </a:r>
            <a:r>
              <a:rPr lang="it-IT" sz="1600" dirty="0" smtClean="0">
                <a:solidFill>
                  <a:srgbClr val="FF0000"/>
                </a:solidFill>
                <a:latin typeface="Futura Std Heavy" charset="0"/>
              </a:rPr>
              <a:t>213 Km</a:t>
            </a:r>
            <a:endParaRPr lang="it-IT" sz="1600" dirty="0">
              <a:solidFill>
                <a:srgbClr val="FF0000"/>
              </a:solidFill>
              <a:latin typeface="Futura Std Heavy" charset="0"/>
            </a:endParaRPr>
          </a:p>
        </p:txBody>
      </p:sp>
      <p:sp>
        <p:nvSpPr>
          <p:cNvPr id="36" name="CasellaDiTesto 56"/>
          <p:cNvSpPr txBox="1">
            <a:spLocks noChangeArrowheads="1"/>
          </p:cNvSpPr>
          <p:nvPr/>
        </p:nvSpPr>
        <p:spPr bwMode="auto">
          <a:xfrm>
            <a:off x="1224230" y="2958128"/>
            <a:ext cx="34559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5pPr>
            <a:lvl6pPr marL="25146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6pPr>
            <a:lvl7pPr marL="29718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7pPr>
            <a:lvl8pPr marL="34290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8pPr>
            <a:lvl9pPr marL="38862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9pPr>
          </a:lstStyle>
          <a:p>
            <a:r>
              <a:rPr lang="it-IT" sz="1600" dirty="0" smtClean="0">
                <a:solidFill>
                  <a:srgbClr val="2A497E"/>
                </a:solidFill>
                <a:latin typeface="Futura Std Heavy" charset="0"/>
              </a:rPr>
              <a:t>Monza e Brianza </a:t>
            </a:r>
            <a:r>
              <a:rPr lang="it-IT" sz="1600" dirty="0" smtClean="0">
                <a:solidFill>
                  <a:srgbClr val="00B050"/>
                </a:solidFill>
                <a:latin typeface="Futura Std Heavy" charset="0"/>
              </a:rPr>
              <a:t>19 Km</a:t>
            </a:r>
            <a:endParaRPr lang="it-IT" sz="1600" dirty="0">
              <a:solidFill>
                <a:srgbClr val="00B050"/>
              </a:solidFill>
              <a:latin typeface="Futura Std Heavy" charset="0"/>
            </a:endParaRPr>
          </a:p>
        </p:txBody>
      </p:sp>
      <p:sp>
        <p:nvSpPr>
          <p:cNvPr id="38" name="CasellaDiTesto 56"/>
          <p:cNvSpPr txBox="1">
            <a:spLocks noChangeArrowheads="1"/>
          </p:cNvSpPr>
          <p:nvPr/>
        </p:nvSpPr>
        <p:spPr bwMode="auto">
          <a:xfrm>
            <a:off x="5262739" y="2895328"/>
            <a:ext cx="34559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5pPr>
            <a:lvl6pPr marL="25146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6pPr>
            <a:lvl7pPr marL="29718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7pPr>
            <a:lvl8pPr marL="34290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8pPr>
            <a:lvl9pPr marL="38862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9pPr>
          </a:lstStyle>
          <a:p>
            <a:r>
              <a:rPr lang="it-IT" sz="1600" dirty="0" smtClean="0">
                <a:solidFill>
                  <a:srgbClr val="2A497E"/>
                </a:solidFill>
                <a:latin typeface="Futura Std Heavy" charset="0"/>
              </a:rPr>
              <a:t>Reggio Emilia </a:t>
            </a:r>
            <a:r>
              <a:rPr lang="it-IT" sz="1600" dirty="0" smtClean="0">
                <a:solidFill>
                  <a:srgbClr val="ED7D31"/>
                </a:solidFill>
                <a:latin typeface="Futura Std Heavy" charset="0"/>
              </a:rPr>
              <a:t>152 Km</a:t>
            </a:r>
            <a:endParaRPr lang="it-IT" sz="1600" dirty="0">
              <a:solidFill>
                <a:srgbClr val="ED7D31"/>
              </a:solidFill>
              <a:latin typeface="Futura Std Heavy" charset="0"/>
            </a:endParaRPr>
          </a:p>
        </p:txBody>
      </p:sp>
      <p:sp>
        <p:nvSpPr>
          <p:cNvPr id="39" name="CasellaDiTesto 56"/>
          <p:cNvSpPr txBox="1">
            <a:spLocks noChangeArrowheads="1"/>
          </p:cNvSpPr>
          <p:nvPr/>
        </p:nvSpPr>
        <p:spPr bwMode="auto">
          <a:xfrm>
            <a:off x="5306619" y="3408542"/>
            <a:ext cx="34559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5pPr>
            <a:lvl6pPr marL="25146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6pPr>
            <a:lvl7pPr marL="29718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7pPr>
            <a:lvl8pPr marL="34290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8pPr>
            <a:lvl9pPr marL="3886200" indent="-228600" defTabSz="4381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 Light" charset="0"/>
                <a:ea typeface="MS PGothic" charset="0"/>
                <a:cs typeface="MS PGothic" charset="0"/>
                <a:sym typeface="Helvetica Light" charset="0"/>
              </a:defRPr>
            </a:lvl9pPr>
          </a:lstStyle>
          <a:p>
            <a:r>
              <a:rPr lang="it-IT" sz="1600" dirty="0" smtClean="0">
                <a:solidFill>
                  <a:srgbClr val="2A497E"/>
                </a:solidFill>
                <a:latin typeface="Futura Std Heavy" charset="0"/>
              </a:rPr>
              <a:t>Mantova </a:t>
            </a:r>
            <a:r>
              <a:rPr lang="it-IT" sz="1600" dirty="0" smtClean="0">
                <a:solidFill>
                  <a:srgbClr val="ED7D31"/>
                </a:solidFill>
                <a:latin typeface="Futura Std Heavy" charset="0"/>
              </a:rPr>
              <a:t>153 Km</a:t>
            </a:r>
            <a:endParaRPr lang="it-IT" sz="1600" dirty="0">
              <a:solidFill>
                <a:srgbClr val="ED7D31"/>
              </a:solidFill>
              <a:latin typeface="Futura Std Heav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1488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43558"/>
            <a:ext cx="5018830" cy="4104456"/>
          </a:xfrm>
          <a:prstGeom prst="rect">
            <a:avLst/>
          </a:prstGeom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323528" y="184121"/>
            <a:ext cx="8640960" cy="44559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it-IT" altLang="it-IT" sz="2800" b="1" dirty="0" smtClean="0">
                <a:solidFill>
                  <a:schemeClr val="accent1">
                    <a:lumMod val="50000"/>
                  </a:schemeClr>
                </a:solidFill>
                <a:latin typeface="Futura Std Book Oblique"/>
              </a:rPr>
              <a:t>LOMBARDIA: LO SVILUPPO E’ LA MANIFATTURA</a:t>
            </a:r>
            <a:endParaRPr lang="it-IT" altLang="it-IT" sz="2800" b="1" dirty="0">
              <a:solidFill>
                <a:schemeClr val="accent1">
                  <a:lumMod val="50000"/>
                </a:schemeClr>
              </a:solidFill>
              <a:latin typeface="Futura Std Book Oblique"/>
            </a:endParaRPr>
          </a:p>
        </p:txBody>
      </p:sp>
      <p:graphicFrame>
        <p:nvGraphicFramePr>
          <p:cNvPr id="18435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6439652"/>
              </p:ext>
            </p:extLst>
          </p:nvPr>
        </p:nvGraphicFramePr>
        <p:xfrm>
          <a:off x="5200667" y="1043266"/>
          <a:ext cx="4067943" cy="3216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4" name="Chart" r:id="rId6" imgW="7888908" imgH="5724640" progId="Excel.Chart.8">
                  <p:embed/>
                </p:oleObj>
              </mc:Choice>
              <mc:Fallback>
                <p:oleObj name="Chart" r:id="rId6" imgW="7888908" imgH="572464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0667" y="1043266"/>
                        <a:ext cx="4067943" cy="32164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7" name="Rectangle 3"/>
          <p:cNvSpPr>
            <a:spLocks noChangeArrowheads="1"/>
          </p:cNvSpPr>
          <p:nvPr/>
        </p:nvSpPr>
        <p:spPr bwMode="auto">
          <a:xfrm>
            <a:off x="5740485" y="1727393"/>
            <a:ext cx="920445" cy="40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2025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16,3%</a:t>
            </a:r>
            <a:endParaRPr lang="it-IT" altLang="it-IT" sz="2025" b="1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438" name="Rectangle 3"/>
          <p:cNvSpPr>
            <a:spLocks noChangeArrowheads="1"/>
          </p:cNvSpPr>
          <p:nvPr/>
        </p:nvSpPr>
        <p:spPr bwMode="auto">
          <a:xfrm>
            <a:off x="5703927" y="3184765"/>
            <a:ext cx="920445" cy="40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2025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21,3%</a:t>
            </a:r>
            <a:endParaRPr lang="it-IT" altLang="it-IT" sz="2025" b="1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439" name="Rectangle 3"/>
          <p:cNvSpPr>
            <a:spLocks noChangeArrowheads="1"/>
          </p:cNvSpPr>
          <p:nvPr/>
        </p:nvSpPr>
        <p:spPr bwMode="auto">
          <a:xfrm>
            <a:off x="8233949" y="2247547"/>
            <a:ext cx="920445" cy="40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2025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28,4%</a:t>
            </a:r>
            <a:endParaRPr lang="it-IT" altLang="it-IT" sz="2025" b="1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440" name="Rectangle 3"/>
          <p:cNvSpPr>
            <a:spLocks noChangeArrowheads="1"/>
          </p:cNvSpPr>
          <p:nvPr/>
        </p:nvSpPr>
        <p:spPr bwMode="auto">
          <a:xfrm>
            <a:off x="7884368" y="3653806"/>
            <a:ext cx="940117" cy="40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it-IT" altLang="it-IT" sz="2025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27,7%</a:t>
            </a:r>
            <a:endParaRPr lang="it-IT" altLang="it-IT" sz="2025" b="1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 flipH="1">
            <a:off x="2146037" y="2614233"/>
            <a:ext cx="1903810" cy="784830"/>
          </a:xfrm>
          <a:prstGeom prst="rect">
            <a:avLst/>
          </a:prstGeom>
          <a:solidFill>
            <a:srgbClr val="00B0F0"/>
          </a:solidFill>
          <a:ln w="57150"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sz="1125" b="1" kern="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Arial" panose="020B0604020202020204" pitchFamily="34" charset="0"/>
              </a:rPr>
              <a:t>Produzione manifatturiera:</a:t>
            </a:r>
          </a:p>
          <a:p>
            <a:pPr algn="ctr">
              <a:defRPr/>
            </a:pPr>
            <a:r>
              <a:rPr lang="it-IT" sz="1125" b="1" kern="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Arial" panose="020B0604020202020204" pitchFamily="34" charset="0"/>
              </a:rPr>
              <a:t>+ </a:t>
            </a:r>
            <a:r>
              <a:rPr lang="it-IT" sz="1125" b="1" kern="0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Arial" panose="020B0604020202020204" pitchFamily="34" charset="0"/>
              </a:rPr>
              <a:t>0.3% </a:t>
            </a:r>
            <a:r>
              <a:rPr lang="it-IT" sz="1125" kern="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Arial" panose="020B0604020202020204" pitchFamily="34" charset="0"/>
              </a:rPr>
              <a:t>nel </a:t>
            </a:r>
            <a:r>
              <a:rPr lang="it-IT" sz="1125" kern="0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Arial" panose="020B0604020202020204" pitchFamily="34" charset="0"/>
              </a:rPr>
              <a:t>3°trimestre  </a:t>
            </a:r>
            <a:r>
              <a:rPr lang="it-IT" sz="1125" kern="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Arial" panose="020B0604020202020204" pitchFamily="34" charset="0"/>
              </a:rPr>
              <a:t>rispetto al 2</a:t>
            </a:r>
            <a:r>
              <a:rPr lang="it-IT" sz="1125" kern="0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Arial" panose="020B0604020202020204" pitchFamily="34" charset="0"/>
              </a:rPr>
              <a:t>° </a:t>
            </a:r>
            <a:r>
              <a:rPr lang="it-IT" sz="1125" kern="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Arial" panose="020B0604020202020204" pitchFamily="34" charset="0"/>
              </a:rPr>
              <a:t>trimestre  2014</a:t>
            </a:r>
          </a:p>
        </p:txBody>
      </p:sp>
      <p:pic>
        <p:nvPicPr>
          <p:cNvPr id="10" name="Immagine 46" descr="logo-conf-lato copy.pd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53" y="4659982"/>
            <a:ext cx="1008062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等腰三角形 36">
            <a:hlinkClick r:id="" action="ppaction://hlinkshowjump?jump=previousslide"/>
          </p:cNvPr>
          <p:cNvSpPr/>
          <p:nvPr/>
        </p:nvSpPr>
        <p:spPr>
          <a:xfrm rot="16200000">
            <a:off x="83224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ln>
                <a:solidFill>
                  <a:schemeClr val="accent1"/>
                </a:solidFill>
              </a:ln>
              <a:solidFill>
                <a:schemeClr val="accent1"/>
              </a:solidFill>
              <a:cs typeface="宋体" charset="0"/>
            </a:endParaRPr>
          </a:p>
        </p:txBody>
      </p:sp>
      <p:sp>
        <p:nvSpPr>
          <p:cNvPr id="12" name="等腰三角形 40">
            <a:hlinkClick r:id="" action="ppaction://hlinkshowjump?jump=nextslide"/>
          </p:cNvPr>
          <p:cNvSpPr/>
          <p:nvPr/>
        </p:nvSpPr>
        <p:spPr>
          <a:xfrm rot="5400000" flipH="1">
            <a:off x="85256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solidFill>
                <a:srgbClr val="2E80BF"/>
              </a:solidFill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51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 txBox="1">
            <a:spLocks/>
          </p:cNvSpPr>
          <p:nvPr/>
        </p:nvSpPr>
        <p:spPr>
          <a:xfrm>
            <a:off x="323528" y="184121"/>
            <a:ext cx="8640960" cy="44559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it-IT" altLang="it-IT" sz="2800" b="1" dirty="0" smtClean="0">
                <a:solidFill>
                  <a:schemeClr val="accent1">
                    <a:lumMod val="50000"/>
                  </a:schemeClr>
                </a:solidFill>
                <a:latin typeface="Futura Std Book Oblique"/>
              </a:rPr>
              <a:t>LA CRESCITA ITALIANA PASSA DA NORD-OVEST</a:t>
            </a:r>
            <a:endParaRPr lang="it-IT" altLang="it-IT" sz="2800" b="1" dirty="0">
              <a:solidFill>
                <a:schemeClr val="accent1">
                  <a:lumMod val="50000"/>
                </a:schemeClr>
              </a:solidFill>
              <a:latin typeface="Futura Std Book Oblique"/>
            </a:endParaRPr>
          </a:p>
        </p:txBody>
      </p:sp>
      <p:pic>
        <p:nvPicPr>
          <p:cNvPr id="10" name="Immagine 46" descr="logo-conf-lato copy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53" y="4659982"/>
            <a:ext cx="1008062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等腰三角形 36">
            <a:hlinkClick r:id="" action="ppaction://hlinkshowjump?jump=previousslide"/>
          </p:cNvPr>
          <p:cNvSpPr/>
          <p:nvPr/>
        </p:nvSpPr>
        <p:spPr>
          <a:xfrm rot="16200000">
            <a:off x="83224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ln>
                <a:solidFill>
                  <a:schemeClr val="accent1"/>
                </a:solidFill>
              </a:ln>
              <a:solidFill>
                <a:schemeClr val="accent1"/>
              </a:solidFill>
              <a:cs typeface="宋体" charset="0"/>
            </a:endParaRPr>
          </a:p>
        </p:txBody>
      </p:sp>
      <p:sp>
        <p:nvSpPr>
          <p:cNvPr id="12" name="等腰三角形 40">
            <a:hlinkClick r:id="" action="ppaction://hlinkshowjump?jump=nextslide"/>
          </p:cNvPr>
          <p:cNvSpPr/>
          <p:nvPr/>
        </p:nvSpPr>
        <p:spPr>
          <a:xfrm rot="5400000" flipH="1">
            <a:off x="8525669" y="4810919"/>
            <a:ext cx="144463" cy="130175"/>
          </a:xfrm>
          <a:prstGeom prst="triangle">
            <a:avLst/>
          </a:prstGeom>
          <a:solidFill>
            <a:srgbClr val="2E8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>
              <a:defRPr/>
            </a:pPr>
            <a:endParaRPr lang="zh-CN" altLang="en-US">
              <a:solidFill>
                <a:srgbClr val="2E80BF"/>
              </a:solidFill>
              <a:cs typeface="宋体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59582"/>
            <a:ext cx="4248472" cy="3522009"/>
          </a:xfrm>
          <a:prstGeom prst="rect">
            <a:avLst/>
          </a:prstGeom>
        </p:spPr>
      </p:pic>
      <p:graphicFrame>
        <p:nvGraphicFramePr>
          <p:cNvPr id="17" name="Grafico 16"/>
          <p:cNvGraphicFramePr/>
          <p:nvPr>
            <p:extLst>
              <p:ext uri="{D42A27DB-BD31-4B8C-83A1-F6EECF244321}">
                <p14:modId xmlns:p14="http://schemas.microsoft.com/office/powerpoint/2010/main" val="180118063"/>
              </p:ext>
            </p:extLst>
          </p:nvPr>
        </p:nvGraphicFramePr>
        <p:xfrm>
          <a:off x="4283968" y="917976"/>
          <a:ext cx="4680520" cy="3328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3" name="CasellaDiTesto 22"/>
          <p:cNvSpPr txBox="1"/>
          <p:nvPr/>
        </p:nvSpPr>
        <p:spPr>
          <a:xfrm>
            <a:off x="5292080" y="4230200"/>
            <a:ext cx="35418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latin typeface="Futura Std Heavy"/>
              </a:rPr>
              <a:t>Rapporto OTI Nord-Ovest 2014</a:t>
            </a:r>
            <a:endParaRPr lang="it-IT" sz="1400" dirty="0">
              <a:latin typeface="Futura Std Heavy"/>
            </a:endParaRPr>
          </a:p>
        </p:txBody>
      </p:sp>
    </p:spTree>
    <p:extLst>
      <p:ext uri="{BB962C8B-B14F-4D97-AF65-F5344CB8AC3E}">
        <p14:creationId xmlns:p14="http://schemas.microsoft.com/office/powerpoint/2010/main" val="277066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CasellaDiTesto 2"/>
          <p:cNvSpPr txBox="1"/>
          <p:nvPr/>
        </p:nvSpPr>
        <p:spPr>
          <a:xfrm>
            <a:off x="1645558" y="1419622"/>
            <a:ext cx="585288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Lo scenario che abbiamo davanti a si rivela anche ricco</a:t>
            </a:r>
          </a:p>
          <a:p>
            <a:r>
              <a:rPr lang="it-IT" dirty="0"/>
              <a:t>d</a:t>
            </a:r>
            <a:r>
              <a:rPr lang="it-IT" dirty="0" smtClean="0"/>
              <a:t>i opportunità</a:t>
            </a:r>
          </a:p>
          <a:p>
            <a:r>
              <a:rPr lang="it-IT" dirty="0" smtClean="0"/>
              <a:t>Contiene una sfida interessante per gli imprenditore</a:t>
            </a:r>
          </a:p>
          <a:p>
            <a:r>
              <a:rPr lang="it-IT" dirty="0" smtClean="0"/>
              <a:t>Che si giocherà su nuovi paradigmi</a:t>
            </a:r>
          </a:p>
          <a:p>
            <a:r>
              <a:rPr lang="it-IT" dirty="0" smtClean="0"/>
              <a:t>Su nuovi marcati e nuovi modelli di </a:t>
            </a:r>
            <a:r>
              <a:rPr lang="it-IT" dirty="0" err="1" smtClean="0"/>
              <a:t>busienss</a:t>
            </a:r>
            <a:endParaRPr lang="it-IT" dirty="0" smtClean="0"/>
          </a:p>
        </p:txBody>
      </p:sp>
      <p:sp>
        <p:nvSpPr>
          <p:cNvPr id="4" name="Rettangolo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A49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 dirty="0">
              <a:solidFill>
                <a:srgbClr val="FFFFFF"/>
              </a:solidFill>
            </a:endParaRPr>
          </a:p>
        </p:txBody>
      </p:sp>
      <p:pic>
        <p:nvPicPr>
          <p:cNvPr id="5" name="Picture 3" descr="High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93" y="1694619"/>
            <a:ext cx="785813" cy="869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1658067" y="1721673"/>
            <a:ext cx="65560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 smtClean="0">
                <a:solidFill>
                  <a:srgbClr val="FFFFFF"/>
                </a:solidFill>
                <a:latin typeface="Futura Std Book" panose="020B0502020204020303" pitchFamily="34" charset="0"/>
              </a:rPr>
              <a:t>LA SFIDA STRATEGICA: </a:t>
            </a:r>
          </a:p>
          <a:p>
            <a:r>
              <a:rPr lang="it-IT" sz="4800" b="1" dirty="0" smtClean="0">
                <a:solidFill>
                  <a:srgbClr val="FFFFFF"/>
                </a:solidFill>
                <a:latin typeface="Futura Std Book" panose="020B0502020204020303" pitchFamily="34" charset="0"/>
              </a:rPr>
              <a:t>LOMBARDIA #2030</a:t>
            </a:r>
            <a:endParaRPr lang="it-IT" sz="4800" b="1" dirty="0">
              <a:solidFill>
                <a:srgbClr val="FFFFFF"/>
              </a:solidFill>
              <a:latin typeface="Futura Std Book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1357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1106bd481f2b386c020a2e878fd6b58835c3180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14083</TotalTime>
  <Words>1217</Words>
  <Application>Microsoft Office PowerPoint</Application>
  <PresentationFormat>Presentazione su schermo (16:9)</PresentationFormat>
  <Paragraphs>196</Paragraphs>
  <Slides>28</Slides>
  <Notes>12</Notes>
  <HiddenSlides>0</HiddenSlides>
  <MMClips>1</MMClips>
  <ScaleCrop>false</ScaleCrop>
  <HeadingPairs>
    <vt:vector size="8" baseType="variant">
      <vt:variant>
        <vt:lpstr>Caratteri utilizzati</vt:lpstr>
      </vt:variant>
      <vt:variant>
        <vt:i4>17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47" baseType="lpstr">
      <vt:lpstr>MS PGothic</vt:lpstr>
      <vt:lpstr>MS PGothic</vt:lpstr>
      <vt:lpstr>SimSun</vt:lpstr>
      <vt:lpstr>SimSun</vt:lpstr>
      <vt:lpstr>Arial</vt:lpstr>
      <vt:lpstr>Avenir</vt:lpstr>
      <vt:lpstr>Calibri</vt:lpstr>
      <vt:lpstr>Calibri Light</vt:lpstr>
      <vt:lpstr>Futura Std Book</vt:lpstr>
      <vt:lpstr>Futura Std Book Oblique</vt:lpstr>
      <vt:lpstr>Futura Std Heavy</vt:lpstr>
      <vt:lpstr>Futura Std Medium</vt:lpstr>
      <vt:lpstr>Helvetica Light</vt:lpstr>
      <vt:lpstr>Hiragino Sans GB W3</vt:lpstr>
      <vt:lpstr>Impact</vt:lpstr>
      <vt:lpstr>Times New Roman</vt:lpstr>
      <vt:lpstr>冬青黑体简体中文 W3</vt:lpstr>
      <vt:lpstr>Office 主题</vt:lpstr>
      <vt:lpstr>Chart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LA VISIONE STRATEGICA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VISIONE: SISTEMA TRASPORTO MODERNO E INTEGRATO PER PERSONE, MERCI, DATI E IDEE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Non compie scelte chiare e precise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coolsummer</dc:creator>
  <cp:lastModifiedBy>F_Santini</cp:lastModifiedBy>
  <cp:revision>755</cp:revision>
  <cp:lastPrinted>2015-02-09T11:32:09Z</cp:lastPrinted>
  <dcterms:modified xsi:type="dcterms:W3CDTF">2016-03-01T14:39:23Z</dcterms:modified>
</cp:coreProperties>
</file>