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44" r:id="rId2"/>
    <p:sldId id="523" r:id="rId3"/>
    <p:sldId id="498" r:id="rId4"/>
    <p:sldId id="520" r:id="rId5"/>
    <p:sldId id="497" r:id="rId6"/>
    <p:sldId id="499" r:id="rId7"/>
    <p:sldId id="501" r:id="rId8"/>
    <p:sldId id="526" r:id="rId9"/>
    <p:sldId id="525" r:id="rId10"/>
    <p:sldId id="507" r:id="rId11"/>
    <p:sldId id="521" r:id="rId12"/>
    <p:sldId id="524" r:id="rId13"/>
    <p:sldId id="508" r:id="rId14"/>
    <p:sldId id="509" r:id="rId15"/>
    <p:sldId id="511" r:id="rId16"/>
    <p:sldId id="513" r:id="rId17"/>
    <p:sldId id="512" r:id="rId18"/>
    <p:sldId id="527" r:id="rId19"/>
    <p:sldId id="519" r:id="rId20"/>
  </p:sldIdLst>
  <p:sldSz cx="9144000" cy="5143500" type="screen16x9"/>
  <p:notesSz cx="6797675" cy="9856788"/>
  <p:custDataLst>
    <p:tags r:id="rId23"/>
  </p:custDataLst>
  <p:defaultTextStyle>
    <a:defPPr>
      <a:defRPr lang="zh-CN"/>
    </a:defPPr>
    <a:lvl1pPr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1pPr>
    <a:lvl2pPr marL="171450" indent="2857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2pPr>
    <a:lvl3pPr marL="342900" indent="5715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3pPr>
    <a:lvl4pPr marL="514350" indent="8572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4pPr>
    <a:lvl5pPr marL="685800" indent="11430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_Santini" initials="F" lastIdx="1" clrIdx="0">
    <p:extLst>
      <p:ext uri="{19B8F6BF-5375-455C-9EA6-DF929625EA0E}">
        <p15:presenceInfo xmlns:p15="http://schemas.microsoft.com/office/powerpoint/2012/main" userId="S-1-5-21-96100794-1716931422-620655208-14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00C8D9"/>
    <a:srgbClr val="2E80BF"/>
    <a:srgbClr val="FFFFFF"/>
    <a:srgbClr val="F2F1ED"/>
    <a:srgbClr val="663300"/>
    <a:srgbClr val="2A497E"/>
    <a:srgbClr val="999999"/>
    <a:srgbClr val="1E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255" autoAdjust="0"/>
  </p:normalViewPr>
  <p:slideViewPr>
    <p:cSldViewPr>
      <p:cViewPr varScale="1">
        <p:scale>
          <a:sx n="88" d="100"/>
          <a:sy n="88" d="100"/>
        </p:scale>
        <p:origin x="77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4551"/>
          </a:xfrm>
          <a:prstGeom prst="rect">
            <a:avLst/>
          </a:prstGeom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eaLnBrk="1">
              <a:defRPr sz="11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4551"/>
          </a:xfrm>
          <a:prstGeom prst="rect">
            <a:avLst/>
          </a:prstGeom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algn="r" eaLnBrk="1">
              <a:defRPr sz="1100" smtClean="0"/>
            </a:lvl1pPr>
          </a:lstStyle>
          <a:p>
            <a:pPr>
              <a:defRPr/>
            </a:pPr>
            <a:fld id="{DA8FD57B-DCF0-4C69-9A25-29B73D0613B0}" type="datetimeFigureOut">
              <a:rPr lang="zh-CN" altLang="it-IT"/>
              <a:pPr>
                <a:defRPr/>
              </a:pPr>
              <a:t>2016/5/12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62240"/>
            <a:ext cx="2945659" cy="494550"/>
          </a:xfrm>
          <a:prstGeom prst="rect">
            <a:avLst/>
          </a:prstGeom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eaLnBrk="1">
              <a:defRPr sz="11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6" y="9362240"/>
            <a:ext cx="2945659" cy="494550"/>
          </a:xfrm>
          <a:prstGeom prst="rect">
            <a:avLst/>
          </a:prstGeom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algn="r" eaLnBrk="1">
              <a:defRPr sz="1100" smtClean="0"/>
            </a:lvl1pPr>
          </a:lstStyle>
          <a:p>
            <a:pPr>
              <a:defRPr/>
            </a:pPr>
            <a:fld id="{180FEAEB-0861-461B-81F9-3364EEBE90D7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439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2713" y="738188"/>
            <a:ext cx="657225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681975"/>
            <a:ext cx="4984962" cy="44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zh-CN" altLang="zh-CN" noProof="0" smtClean="0">
                <a:sym typeface="Avenir" charset="0"/>
              </a:rPr>
              <a:t>Second level</a:t>
            </a:r>
          </a:p>
          <a:p>
            <a:pPr lvl="2"/>
            <a:r>
              <a:rPr lang="zh-CN" altLang="zh-CN" noProof="0" smtClean="0">
                <a:sym typeface="Avenir" charset="0"/>
              </a:rPr>
              <a:t>Third level</a:t>
            </a:r>
          </a:p>
          <a:p>
            <a:pPr lvl="3"/>
            <a:r>
              <a:rPr lang="zh-CN" altLang="zh-CN" noProof="0" smtClean="0">
                <a:sym typeface="Avenir" charset="0"/>
              </a:rPr>
              <a:t>Fourth level</a:t>
            </a:r>
          </a:p>
          <a:p>
            <a:pPr lvl="4"/>
            <a:r>
              <a:rPr lang="zh-CN" altLang="zh-CN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353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MS PGothic" panose="020B0600070205080204" pitchFamily="34" charset="-128"/>
        <a:cs typeface="Avenir" charset="0"/>
        <a:sym typeface="Avenir" charset="0"/>
      </a:defRPr>
    </a:lvl1pPr>
    <a:lvl2pPr marL="1714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3429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5143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6858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48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91670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8352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5488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1126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41079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21135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858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1079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8206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29323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9040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1106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5D17-7FE6-4B50-BABC-525F9F5D22C8}" type="datetime1">
              <a:rPr lang="en-US" altLang="zh-CN"/>
              <a:pPr>
                <a:defRPr/>
              </a:pPr>
              <a:t>5/12/2016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327D-1581-4F2E-A9BB-D81D2D18112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5382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6502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59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429754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9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78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661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8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9592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324234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111913" y="2704389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69480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057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73058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73058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4"/>
          </p:nvPr>
        </p:nvSpPr>
        <p:spPr>
          <a:xfrm>
            <a:off x="2987824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5"/>
          </p:nvPr>
        </p:nvSpPr>
        <p:spPr>
          <a:xfrm>
            <a:off x="2987825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6"/>
          </p:nvPr>
        </p:nvSpPr>
        <p:spPr>
          <a:xfrm>
            <a:off x="2987825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469441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8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1026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7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460791" y="0"/>
            <a:ext cx="6260935" cy="5312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845 w 10000"/>
              <a:gd name="connsiteY3" fmla="*/ 9650 h 10000"/>
              <a:gd name="connsiteX4" fmla="*/ 0 w 10000"/>
              <a:gd name="connsiteY4" fmla="*/ 0 h 10000"/>
              <a:gd name="connsiteX0" fmla="*/ 0 w 10024"/>
              <a:gd name="connsiteY0" fmla="*/ 0 h 10000"/>
              <a:gd name="connsiteX1" fmla="*/ 10024 w 10024"/>
              <a:gd name="connsiteY1" fmla="*/ 0 h 10000"/>
              <a:gd name="connsiteX2" fmla="*/ 8024 w 10024"/>
              <a:gd name="connsiteY2" fmla="*/ 10000 h 10000"/>
              <a:gd name="connsiteX3" fmla="*/ 869 w 10024"/>
              <a:gd name="connsiteY3" fmla="*/ 9650 h 10000"/>
              <a:gd name="connsiteX4" fmla="*/ 0 w 10024"/>
              <a:gd name="connsiteY4" fmla="*/ 0 h 10000"/>
              <a:gd name="connsiteX0" fmla="*/ 0 w 10024"/>
              <a:gd name="connsiteY0" fmla="*/ 0 h 9650"/>
              <a:gd name="connsiteX1" fmla="*/ 10024 w 10024"/>
              <a:gd name="connsiteY1" fmla="*/ 0 h 9650"/>
              <a:gd name="connsiteX2" fmla="*/ 9281 w 10024"/>
              <a:gd name="connsiteY2" fmla="*/ 9387 h 9650"/>
              <a:gd name="connsiteX3" fmla="*/ 869 w 10024"/>
              <a:gd name="connsiteY3" fmla="*/ 9650 h 9650"/>
              <a:gd name="connsiteX4" fmla="*/ 0 w 10024"/>
              <a:gd name="connsiteY4" fmla="*/ 0 h 9650"/>
              <a:gd name="connsiteX0" fmla="*/ 0 w 10086"/>
              <a:gd name="connsiteY0" fmla="*/ 0 h 10000"/>
              <a:gd name="connsiteX1" fmla="*/ 10086 w 10086"/>
              <a:gd name="connsiteY1" fmla="*/ 0 h 10000"/>
              <a:gd name="connsiteX2" fmla="*/ 9259 w 10086"/>
              <a:gd name="connsiteY2" fmla="*/ 9727 h 10000"/>
              <a:gd name="connsiteX3" fmla="*/ 867 w 10086"/>
              <a:gd name="connsiteY3" fmla="*/ 10000 h 10000"/>
              <a:gd name="connsiteX4" fmla="*/ 0 w 10086"/>
              <a:gd name="connsiteY4" fmla="*/ 0 h 10000"/>
              <a:gd name="connsiteX0" fmla="*/ 0 w 10086"/>
              <a:gd name="connsiteY0" fmla="*/ 0 h 9909"/>
              <a:gd name="connsiteX1" fmla="*/ 10086 w 10086"/>
              <a:gd name="connsiteY1" fmla="*/ 0 h 9909"/>
              <a:gd name="connsiteX2" fmla="*/ 9259 w 10086"/>
              <a:gd name="connsiteY2" fmla="*/ 9727 h 9909"/>
              <a:gd name="connsiteX3" fmla="*/ 867 w 10086"/>
              <a:gd name="connsiteY3" fmla="*/ 9909 h 9909"/>
              <a:gd name="connsiteX4" fmla="*/ 0 w 10086"/>
              <a:gd name="connsiteY4" fmla="*/ 0 h 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9909">
                <a:moveTo>
                  <a:pt x="0" y="0"/>
                </a:moveTo>
                <a:lnTo>
                  <a:pt x="10086" y="0"/>
                </a:lnTo>
                <a:cubicBezTo>
                  <a:pt x="9839" y="3242"/>
                  <a:pt x="9506" y="6485"/>
                  <a:pt x="9259" y="9727"/>
                </a:cubicBezTo>
                <a:lnTo>
                  <a:pt x="867" y="9909"/>
                </a:lnTo>
                <a:cubicBezTo>
                  <a:pt x="586" y="6575"/>
                  <a:pt x="281" y="3334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338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4735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9022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533793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75905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07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1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202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16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52667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45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 hidden="1"/>
          <p:cNvSpPr/>
          <p:nvPr userDrawn="1"/>
        </p:nvSpPr>
        <p:spPr>
          <a:xfrm rot="10800000">
            <a:off x="2790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F2EFE8">
                  <a:alpha val="80000"/>
                </a:srgbClr>
              </a:gs>
              <a:gs pos="50000">
                <a:srgbClr val="F9F6F1"/>
              </a:gs>
              <a:gs pos="100000">
                <a:srgbClr val="FEFEF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endParaRPr lang="zh-CN" alt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6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1106488"/>
            <a:ext cx="9144000" cy="30241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6147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6832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16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7229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22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06074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84263"/>
            <a:ext cx="9144000" cy="242411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1810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9147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656666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2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764957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875464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4" name="图片占位符 4"/>
          <p:cNvSpPr>
            <a:spLocks noGrp="1"/>
          </p:cNvSpPr>
          <p:nvPr>
            <p:ph type="pic" sz="quarter" idx="13"/>
          </p:nvPr>
        </p:nvSpPr>
        <p:spPr>
          <a:xfrm>
            <a:off x="539751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8472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0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4796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1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691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995376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658428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493567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764372-242F-458B-8350-673CB2480595}" type="datetime1">
              <a:rPr lang="en-US" altLang="zh-CN"/>
              <a:pPr>
                <a:defRPr/>
              </a:pPr>
              <a:t>5/12/2016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defRPr sz="900">
                <a:solidFill>
                  <a:srgbClr val="898989"/>
                </a:solidFill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EE3ABB-4D72-404F-ADC1-78D5B3984EBA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4" r:id="rId36"/>
    <p:sldLayoutId id="2147484065" r:id="rId37"/>
    <p:sldLayoutId id="2147484066" r:id="rId38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宋体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3.emf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369756"/>
              </p:ext>
            </p:extLst>
          </p:nvPr>
        </p:nvGraphicFramePr>
        <p:xfrm>
          <a:off x="467544" y="2787774"/>
          <a:ext cx="8136904" cy="28733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136904"/>
              </a:tblGrid>
              <a:tr h="287337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Alberto</a:t>
                      </a:r>
                      <a:r>
                        <a:rPr lang="it-IT" sz="1600" baseline="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 Ribolla – Milano 7 marzo 2016</a:t>
                      </a:r>
                      <a:endParaRPr lang="it-IT" sz="1600" dirty="0">
                        <a:solidFill>
                          <a:srgbClr val="2E80BF"/>
                        </a:solidFill>
                        <a:latin typeface="Futura Std Medium"/>
                        <a:cs typeface="Futura Std Medium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410501"/>
              </p:ext>
            </p:extLst>
          </p:nvPr>
        </p:nvGraphicFramePr>
        <p:xfrm>
          <a:off x="467544" y="1061691"/>
          <a:ext cx="8208912" cy="134460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208912"/>
              </a:tblGrid>
              <a:tr h="1344607">
                <a:tc>
                  <a:txBody>
                    <a:bodyPr/>
                    <a:lstStyle/>
                    <a:p>
                      <a:pPr algn="l"/>
                      <a:r>
                        <a:rPr lang="it-IT" sz="2800" b="1" i="1" baseline="0" dirty="0" err="1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Mobility</a:t>
                      </a:r>
                      <a:r>
                        <a:rPr lang="it-IT" sz="2800" b="1" i="1" baseline="0" dirty="0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 Conference 2016</a:t>
                      </a:r>
                    </a:p>
                    <a:p>
                      <a:pPr algn="just"/>
                      <a:r>
                        <a:rPr lang="it-IT" sz="2800" b="0" i="1" baseline="0" dirty="0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La mobilità del futuro: la Macroregione Alpina come luogo di innovazione e di sviluppo</a:t>
                      </a:r>
                      <a:endParaRPr lang="it-IT" sz="2800" b="0" i="1" dirty="0">
                        <a:solidFill>
                          <a:srgbClr val="2A497E"/>
                        </a:solidFill>
                        <a:latin typeface="Futura Std Heavy"/>
                        <a:cs typeface="Futura Std Heavy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0" name="Immagine 20" descr="pittogrammi-territori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22" y="3236686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magine 21" descr="pittogrammi-istruzion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4" y="323509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Immagine 23" descr="pittogrammi-politica industrial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6" y="3189174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Immagine 24" descr="pittogrammi-comunicazion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82" y="3230336"/>
            <a:ext cx="511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Immagine 25" descr="stel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51250"/>
            <a:ext cx="19446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Immagine 26" descr="logo-conf-lato copy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50"/>
            <a:ext cx="21395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745138" y="843558"/>
            <a:ext cx="76495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507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IL MANIFESTO PER UNA MOBILITA’ INTEGRATA E SOSTENIBILE </a:t>
            </a:r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DELLA MACROREGIONE ALPINA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1" y="1046075"/>
            <a:ext cx="1527810" cy="60325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9097"/>
            <a:ext cx="1485900" cy="497205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18" y="994321"/>
            <a:ext cx="1038225" cy="706755"/>
          </a:xfrm>
          <a:prstGeom prst="rect">
            <a:avLst/>
          </a:prstGeom>
          <a:noFill/>
        </p:spPr>
      </p:pic>
      <p:pic>
        <p:nvPicPr>
          <p:cNvPr id="15" name="Immagin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24" y="1015911"/>
            <a:ext cx="1052195" cy="685165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1" y="2007124"/>
            <a:ext cx="2000250" cy="374650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57" y="1951554"/>
            <a:ext cx="1106170" cy="682625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14751"/>
          <a:stretch/>
        </p:blipFill>
        <p:spPr bwMode="auto">
          <a:xfrm>
            <a:off x="4846353" y="1951554"/>
            <a:ext cx="922655" cy="654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magine 2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733" y="1969968"/>
            <a:ext cx="1046480" cy="6457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7755" y="326808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Futura Std Book" panose="020B0502020204020303" pitchFamily="34" charset="0"/>
              </a:rPr>
              <a:t>Con l’adesione di</a:t>
            </a:r>
            <a:endParaRPr lang="it-IT" sz="1600" dirty="0">
              <a:latin typeface="Futura Std Book" panose="020B0502020204020303" pitchFamily="34" charset="0"/>
            </a:endParaRPr>
          </a:p>
        </p:txBody>
      </p:sp>
      <p:pic>
        <p:nvPicPr>
          <p:cNvPr id="22" name="Immagine 21" descr="C:\Users\s_maimone\AppData\Local\Microsoft\Windows\Temporary Internet Files\Content.Word\!cid_B9B8149A-F854-4A73-9B2F-A76433916D59@fastwebnet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45" y="3872806"/>
            <a:ext cx="1552575" cy="3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42" y="3767226"/>
            <a:ext cx="1419225" cy="5334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 rot="1251390">
            <a:off x="6333696" y="3194488"/>
            <a:ext cx="22056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Documento aperto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781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4"/>
          <p:cNvGrpSpPr>
            <a:grpSpLocks/>
          </p:cNvGrpSpPr>
          <p:nvPr/>
        </p:nvGrpSpPr>
        <p:grpSpPr bwMode="auto">
          <a:xfrm>
            <a:off x="5746020" y="1290072"/>
            <a:ext cx="3358704" cy="3731200"/>
            <a:chOff x="4926577" y="2020801"/>
            <a:chExt cx="4032250" cy="3717234"/>
          </a:xfrm>
        </p:grpSpPr>
        <p:sp>
          <p:nvSpPr>
            <p:cNvPr id="4" name="AutoShape 31"/>
            <p:cNvSpPr>
              <a:spLocks noChangeArrowheads="1"/>
            </p:cNvSpPr>
            <p:nvPr/>
          </p:nvSpPr>
          <p:spPr bwMode="auto">
            <a:xfrm rot="10800000">
              <a:off x="6189018" y="4830110"/>
              <a:ext cx="1507368" cy="907925"/>
            </a:xfrm>
            <a:prstGeom prst="triangle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Pop.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38,4%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32"/>
            <p:cNvSpPr>
              <a:spLocks noChangeArrowheads="1"/>
            </p:cNvSpPr>
            <p:nvPr/>
          </p:nvSpPr>
          <p:spPr bwMode="auto">
            <a:xfrm>
              <a:off x="5646508" y="3976018"/>
              <a:ext cx="2592388" cy="863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PIL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47,0%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AutoShape 33"/>
            <p:cNvSpPr>
              <a:spLocks noChangeArrowheads="1"/>
            </p:cNvSpPr>
            <p:nvPr/>
          </p:nvSpPr>
          <p:spPr bwMode="auto">
            <a:xfrm>
              <a:off x="5145297" y="2020801"/>
              <a:ext cx="3384551" cy="9350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Export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71,8%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AutoShape 34"/>
            <p:cNvSpPr>
              <a:spLocks noChangeArrowheads="1"/>
            </p:cNvSpPr>
            <p:nvPr/>
          </p:nvSpPr>
          <p:spPr bwMode="auto">
            <a:xfrm>
              <a:off x="4926577" y="2956879"/>
              <a:ext cx="4032250" cy="100647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Valore aggiunto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industria manifatturiera</a:t>
              </a:r>
              <a:endParaRPr lang="it-IT" altLang="it-IT" sz="16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 smtClean="0">
                  <a:solidFill>
                    <a:schemeClr val="bg1"/>
                  </a:solidFill>
                  <a:latin typeface="Futura Bk BT" panose="020B0502020204020303" pitchFamily="34" charset="0"/>
                  <a:cs typeface="Arial" panose="020B0604020202020204" pitchFamily="34" charset="0"/>
                </a:rPr>
                <a:t>58,7%</a:t>
              </a:r>
              <a:endParaRPr lang="it-IT" altLang="it-IT" sz="1800" b="1" dirty="0">
                <a:solidFill>
                  <a:schemeClr val="bg1"/>
                </a:solidFill>
                <a:latin typeface="Futura Bk BT" panose="020B05020202040203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itolo 1"/>
          <p:cNvSpPr txBox="1">
            <a:spLocks/>
          </p:cNvSpPr>
          <p:nvPr/>
        </p:nvSpPr>
        <p:spPr>
          <a:xfrm>
            <a:off x="123825" y="-26439"/>
            <a:ext cx="88289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altLang="it-IT" sz="1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LE REGIONI ITALIANE DELLA MACROREGIONE ALPINA: </a:t>
            </a:r>
          </a:p>
          <a:p>
            <a:pPr fontAlgn="auto">
              <a:spcAft>
                <a:spcPts val="0"/>
              </a:spcAft>
            </a:pPr>
            <a:r>
              <a:rPr lang="it-IT" altLang="it-IT" sz="1800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UN GRANDE HUB ECONOMICO</a:t>
            </a:r>
          </a:p>
          <a:p>
            <a:pPr fontAlgn="auto">
              <a:spcAft>
                <a:spcPts val="0"/>
              </a:spcAft>
            </a:pPr>
            <a:r>
              <a:rPr lang="it-IT" altLang="it-IT" sz="1400" i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(Friuli </a:t>
            </a:r>
            <a:r>
              <a:rPr lang="it-IT" altLang="it-IT" sz="1400" i="1" dirty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Venezia </a:t>
            </a:r>
            <a:r>
              <a:rPr lang="it-IT" altLang="it-IT" sz="1400" i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Giulia</a:t>
            </a:r>
            <a:r>
              <a:rPr lang="it-IT" altLang="it-IT" sz="1400" i="1" dirty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, Liguria</a:t>
            </a:r>
            <a:r>
              <a:rPr lang="it-IT" altLang="it-IT" sz="1400" i="1" dirty="0" smtClean="0">
                <a:solidFill>
                  <a:srgbClr val="2A497E"/>
                </a:solidFill>
                <a:latin typeface="Futura Std Book" panose="020B0502020204020303" pitchFamily="34" charset="0"/>
                <a:ea typeface="MS PGothic" charset="0"/>
                <a:cs typeface="MS PGothic" charset="0"/>
              </a:rPr>
              <a:t>, Lombardia, Piemonte, Trentino Alto Adige, Valle D’Aosta, Veneto) </a:t>
            </a:r>
            <a:endParaRPr lang="it-IT" altLang="it-IT" sz="1400" i="1" dirty="0" smtClean="0">
              <a:solidFill>
                <a:srgbClr val="2A497E"/>
              </a:solidFill>
              <a:latin typeface="Futura Std Book" panose="020B0502020204020303" pitchFamily="34" charset="0"/>
              <a:ea typeface="MS PGothic" charset="0"/>
              <a:cs typeface="MS PGothic" charset="0"/>
              <a:sym typeface="Helvetica Light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36854" y="1428470"/>
            <a:ext cx="2009166" cy="400110"/>
          </a:xfrm>
          <a:prstGeom prst="rect">
            <a:avLst/>
          </a:prstGeom>
          <a:noFill/>
          <a:ln w="38100">
            <a:solidFill>
              <a:srgbClr val="EE7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EE7700"/>
                </a:solidFill>
                <a:latin typeface="Futura Bk BT" panose="020B0502020204020303" pitchFamily="34" charset="0"/>
              </a:rPr>
              <a:t>220,1 </a:t>
            </a:r>
            <a:r>
              <a:rPr lang="it-IT" sz="2000" b="1" dirty="0" err="1" smtClean="0">
                <a:solidFill>
                  <a:srgbClr val="EE7700"/>
                </a:solidFill>
                <a:latin typeface="Futura Bk BT" panose="020B0502020204020303" pitchFamily="34" charset="0"/>
              </a:rPr>
              <a:t>Mld</a:t>
            </a:r>
            <a:r>
              <a:rPr lang="it-IT" sz="2000" b="1" dirty="0" smtClean="0">
                <a:solidFill>
                  <a:srgbClr val="EE7700"/>
                </a:solidFill>
                <a:latin typeface="Futura Bk BT" panose="020B0502020204020303" pitchFamily="34" charset="0"/>
              </a:rPr>
              <a:t> euro</a:t>
            </a:r>
            <a:endParaRPr lang="it-IT" sz="2000" b="1" dirty="0">
              <a:solidFill>
                <a:srgbClr val="EE7700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36854" y="4264480"/>
            <a:ext cx="2275306" cy="40011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rPr>
              <a:t>23,3 Milioni</a:t>
            </a:r>
            <a:endParaRPr lang="it-IT" sz="2000" b="1" dirty="0">
              <a:solidFill>
                <a:schemeClr val="accent3">
                  <a:lumMod val="7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36854" y="3389685"/>
            <a:ext cx="2016224" cy="40011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latin typeface="Futura Bk BT" panose="020B0502020204020303" pitchFamily="34" charset="0"/>
              </a:rPr>
              <a:t>757,9 </a:t>
            </a:r>
            <a:r>
              <a:rPr lang="it-IT" sz="2000" b="1" dirty="0" err="1" smtClean="0">
                <a:solidFill>
                  <a:schemeClr val="accent4">
                    <a:lumMod val="50000"/>
                  </a:schemeClr>
                </a:solidFill>
                <a:latin typeface="Futura Bk BT" panose="020B0502020204020303" pitchFamily="34" charset="0"/>
              </a:rPr>
              <a:t>Mld</a:t>
            </a:r>
            <a:r>
              <a:rPr lang="it-IT" sz="2000" b="1" dirty="0" smtClean="0">
                <a:solidFill>
                  <a:schemeClr val="accent4">
                    <a:lumMod val="50000"/>
                  </a:schemeClr>
                </a:solidFill>
                <a:latin typeface="Futura Bk BT" panose="020B0502020204020303" pitchFamily="34" charset="0"/>
              </a:rPr>
              <a:t> euro</a:t>
            </a:r>
            <a:endParaRPr lang="it-IT" sz="2000" b="1" dirty="0">
              <a:solidFill>
                <a:schemeClr val="accent4">
                  <a:lumMod val="50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736854" y="2446936"/>
            <a:ext cx="2052780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127,7 </a:t>
            </a:r>
            <a:r>
              <a:rPr lang="it-IT" sz="2000" b="1" dirty="0" err="1" smtClean="0">
                <a:solidFill>
                  <a:srgbClr val="FF0000"/>
                </a:solidFill>
                <a:latin typeface="Futura Bk BT" panose="020B0502020204020303" pitchFamily="34" charset="0"/>
              </a:rPr>
              <a:t>Mld</a:t>
            </a:r>
            <a:r>
              <a:rPr lang="it-IT" sz="2000" b="1" dirty="0" smtClean="0">
                <a:solidFill>
                  <a:srgbClr val="FF0000"/>
                </a:solidFill>
                <a:latin typeface="Futura Bk BT" panose="020B0502020204020303" pitchFamily="34" charset="0"/>
              </a:rPr>
              <a:t> euro</a:t>
            </a:r>
            <a:endParaRPr lang="it-IT" sz="2000" b="1" dirty="0">
              <a:solidFill>
                <a:srgbClr val="FF0000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538198" y="4744273"/>
            <a:ext cx="300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Fonte: ISTAT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17" name="CasellaDiTesto 4"/>
          <p:cNvSpPr txBox="1">
            <a:spLocks noChangeArrowheads="1"/>
          </p:cNvSpPr>
          <p:nvPr/>
        </p:nvSpPr>
        <p:spPr bwMode="auto">
          <a:xfrm>
            <a:off x="5976086" y="955536"/>
            <a:ext cx="31286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it-IT" sz="1600" b="1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% su dato nazionale</a:t>
            </a:r>
            <a:endParaRPr lang="it-IT" altLang="it-IT" sz="1600" b="1" i="1" dirty="0">
              <a:solidFill>
                <a:schemeClr val="tx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0" t="68348" r="41808" b="20858"/>
          <a:stretch/>
        </p:blipFill>
        <p:spPr>
          <a:xfrm>
            <a:off x="216563" y="1697001"/>
            <a:ext cx="3456712" cy="1466787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5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8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8518" y="53091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AREA INTERCONNESSA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43730" y="843558"/>
            <a:ext cx="7919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Per sviluppare le proprie potenzialità la Macroregione Alpina non può prescindere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sistemi di traporto rapidi, efficienti e competitivi</a:t>
            </a:r>
            <a:r>
              <a:rPr lang="it-IT" b="1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12" name="Segnaposto contenuto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23679"/>
            <a:ext cx="2376264" cy="20162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67" y="1923678"/>
            <a:ext cx="2316190" cy="201622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532" y="1923679"/>
            <a:ext cx="2315545" cy="20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251519" y="223490"/>
            <a:ext cx="4676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8518" y="53091"/>
            <a:ext cx="846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COMPLETARE IL SISTEMA DEI CORRIDOI EUROPEI E DEI VALICHI ALPINI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19" y="699542"/>
            <a:ext cx="4676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6</a:t>
            </a:r>
            <a:r>
              <a:rPr lang="it-IT" b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dei 9 corridoi europei TEN-T interessano la Macroregione Alpina.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4 interessano il Nord Italia 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Garantire una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migliore accessibilità all’Europa significa realizzare le tratte delle reti TEN-T della macroregione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alpina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Ruolo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indispensabile per potenziare i collegamenti tra le aree più avanzate e dinamiche del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continente.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18291" r="31579" b="6516"/>
          <a:stretch/>
        </p:blipFill>
        <p:spPr>
          <a:xfrm>
            <a:off x="5079770" y="1026550"/>
            <a:ext cx="3964526" cy="29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333468" y="237757"/>
            <a:ext cx="46769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-146755" y="72431"/>
            <a:ext cx="94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SVILUPPARE I PORTI DEL NORD ITALIA PER ACCEDERE ALLA MACROREGIONE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009620" y="886083"/>
            <a:ext cx="49593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ttualmente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porti del nord Europa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da soli gestiscono un quinto di tutte le merci che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arrivano via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mare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, 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spesso la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destinazione finale sono proprio le aree produttive e di consumo della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Macroregione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alpina. </a:t>
            </a:r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porti dell’Alto Adriatico e dell’Alto Tirreno devono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diventare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le porte di accesso “in” e “out” per le merci della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Macroregione alpina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" y="2048559"/>
            <a:ext cx="3676153" cy="131279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18" y="621516"/>
            <a:ext cx="3676153" cy="15049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" y="3361354"/>
            <a:ext cx="3707297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30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202372"/>
            <a:ext cx="81946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SVILUPPARE IL SISTEMA AEROPORTUALE DEL NORD ITALIA PER FAVORIRE L‘ATTRATTIVITA’ DEI TERRITORI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273291" y="987877"/>
            <a:ext cx="537882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endParaRPr lang="it-IT" b="1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Tutte le aree più avanzate d’Europa hanno un aeroporto tra i primi 10.</a:t>
            </a:r>
          </a:p>
          <a:p>
            <a:pPr algn="just"/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Nessun </a:t>
            </a:r>
            <a:r>
              <a:rPr lang="it-IT" dirty="0">
                <a:solidFill>
                  <a:srgbClr val="2A497E"/>
                </a:solidFill>
                <a:latin typeface="Futura Std Book" panose="020B0502020204020303" pitchFamily="34" charset="0"/>
              </a:rPr>
              <a:t>scalo del Nord Italia tra i primi 10 aeroporti 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d’Europa.</a:t>
            </a:r>
          </a:p>
          <a:p>
            <a:pPr algn="just"/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Collegare gli scali aeroportuali alle reti ad alta velocità</a:t>
            </a:r>
            <a:r>
              <a:rPr lang="it-IT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per consentire il rapido spostamento di persone e merci verso le aree urbane.</a:t>
            </a:r>
            <a:endParaRPr lang="it-IT" dirty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58096"/>
            <a:ext cx="3240360" cy="265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3291" y="202372"/>
            <a:ext cx="876320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REALIZZARE UN PROGRAMMA SPECIFICODI MOBILITA’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PER LE AREE METROPOLITANE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273291" y="987877"/>
            <a:ext cx="545083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dirty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dirty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sz="2000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  <a:p>
            <a:endParaRPr lang="it-IT" sz="2000" dirty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55100" y="1042419"/>
            <a:ext cx="5471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competizione globale nel mondo è sempre più fra grandi aree metropolitane, nodo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relazioni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che devono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essere efficienti a livello di connessioni globali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Nella Smart City risiede la visione di territorio come “sistema di sistemi”,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un luogo in cui si intersecano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globale e locale e che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 definisce grazie alle forme di specializzazione e di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interconnessione.</a:t>
            </a:r>
            <a:endParaRPr lang="it-IT" dirty="0" smtClean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3251995" cy="30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21315"/>
            <a:ext cx="81946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SVILUPPARE SERVIZI EFFICIENTI E DI QUALITA’ PER LA MOBILITA’ DI PERSONE E MERCI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122703" y="833457"/>
            <a:ext cx="538540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Occorre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rendere i trasporti più efficienti e favorire il riequilibrio modale,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migliorando la logistica e favorendo abitudini di viaggio più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intelligenti.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 devono utilizzare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al meglio le moderne tecnologie e le telecomunicazioni e vanno promosse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soluzioni tecnologiche per la mobilità che consentano l’uso ottimale e integrato delle diverse modalità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trasporto.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32798"/>
            <a:ext cx="3491880" cy="36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21315"/>
            <a:ext cx="8194675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IL NOSTRO RUOLO </a:t>
            </a:r>
          </a:p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PER RENDERE EFFICACE LA MACROREGIONE ALPINA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1763688" y="717091"/>
            <a:ext cx="59614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Dopo avere individuato le priorità d’azione dobbiamo…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5174" y="1441986"/>
            <a:ext cx="46085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Far emergere nuove 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p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rogettualità 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per lo sviluppo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delle 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catene del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valore.</a:t>
            </a:r>
            <a:r>
              <a:rPr lang="it-IT" sz="1600" dirty="0" smtClean="0">
                <a:solidFill>
                  <a:srgbClr val="BFBFBF"/>
                </a:solidFill>
                <a:latin typeface="Futura Std Book Oblique" charset="0"/>
              </a:rPr>
              <a:t>.</a:t>
            </a: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algn="just"/>
            <a:endParaRPr lang="it-IT" sz="1600" dirty="0" smtClean="0">
              <a:solidFill>
                <a:srgbClr val="BFBFBF"/>
              </a:solidFill>
              <a:latin typeface="Futura Std Book Oblique" charset="0"/>
            </a:endParaRPr>
          </a:p>
          <a:p>
            <a:pPr algn="just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Valorizzare 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le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eccellenze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e le competenze presenti nella Macroregione Alpina.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  <a:p>
            <a:pPr algn="just"/>
            <a:endParaRPr lang="it-IT" sz="1600" b="1" dirty="0" smtClean="0">
              <a:solidFill>
                <a:srgbClr val="2A497E"/>
              </a:solidFill>
              <a:latin typeface="Futura Std Book" charset="0"/>
            </a:endParaRPr>
          </a:p>
          <a:p>
            <a:pPr algn="just"/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  <a:p>
            <a:pPr algn="just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Replicare le utili best-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practice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realizzate da altre Macroregioni europee.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BFBFBF"/>
              </a:solidFill>
              <a:latin typeface="Futura Std Book Oblique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BFBFBF"/>
              </a:solidFill>
              <a:latin typeface="Futura Std Book Oblique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50" y="3729329"/>
            <a:ext cx="1295624" cy="8530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79" y="3552703"/>
            <a:ext cx="935817" cy="12510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67" y="3737730"/>
            <a:ext cx="1487065" cy="75984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03" y="2502230"/>
            <a:ext cx="2808685" cy="105047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89787"/>
            <a:ext cx="2317453" cy="121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755576" y="2990819"/>
            <a:ext cx="18716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Scelte strategiche precise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500685" y="2970424"/>
            <a:ext cx="20777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Governance</a:t>
            </a:r>
            <a:r>
              <a:rPr lang="it-IT" sz="1600" b="1" dirty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chiara e immediata 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6090759" y="2970424"/>
            <a:ext cx="210177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Coinvolgimento degli stakeholder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4" y="1282806"/>
            <a:ext cx="1536049" cy="1451856"/>
          </a:xfrm>
        </p:spPr>
      </p:pic>
      <p:pic>
        <p:nvPicPr>
          <p:cNvPr id="19" name="Segnaposto immagine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12961"/>
            <a:ext cx="1451857" cy="1451857"/>
          </a:xfrm>
        </p:spPr>
      </p:pic>
      <p:pic>
        <p:nvPicPr>
          <p:cNvPr id="21" name="Segnaposto immagine 2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82806"/>
            <a:ext cx="1682906" cy="1512168"/>
          </a:xfrm>
        </p:spPr>
      </p:pic>
      <p:sp>
        <p:nvSpPr>
          <p:cNvPr id="3" name="Rettangolo 2"/>
          <p:cNvSpPr/>
          <p:nvPr/>
        </p:nvSpPr>
        <p:spPr>
          <a:xfrm>
            <a:off x="975183" y="19548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Book" panose="020B0502020204020303" pitchFamily="34" charset="0"/>
                <a:ea typeface="ＭＳ Ｐゴシック" charset="0"/>
                <a:cs typeface="Futura Std Heavy"/>
              </a:rPr>
              <a:t>COSA CI ASPETTIAMO DALLA MACROREGIONE ALPINA</a:t>
            </a:r>
            <a:endParaRPr lang="it-IT" b="1" dirty="0">
              <a:solidFill>
                <a:srgbClr val="2E80BF"/>
              </a:solidFill>
              <a:latin typeface="Futura Std Book" panose="020B0502020204020303" pitchFamily="34" charset="0"/>
              <a:ea typeface="ＭＳ Ｐゴシック" charset="0"/>
              <a:cs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1633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4633" y="182895"/>
            <a:ext cx="870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EUROPA IL NOSTRO PLAYGROUND MA SE GUARDIAMO IL MONDO…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 b="10800"/>
          <a:stretch/>
        </p:blipFill>
        <p:spPr>
          <a:xfrm>
            <a:off x="529016" y="1266046"/>
            <a:ext cx="8507480" cy="33932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874071" y="4671239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defRPr>
            </a:lvl1pPr>
          </a:lstStyle>
          <a:p>
            <a:r>
              <a:rPr lang="it-IT" b="1" dirty="0"/>
              <a:t>Fonte: </a:t>
            </a:r>
            <a:r>
              <a:rPr lang="it-IT" b="1" dirty="0" err="1"/>
              <a:t>Eurostat</a:t>
            </a:r>
            <a:r>
              <a:rPr lang="it-IT" b="1" dirty="0"/>
              <a:t> e ONU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52486" y="736893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Evoluzione % PIL nelle aree mondiali</a:t>
            </a:r>
          </a:p>
        </p:txBody>
      </p:sp>
    </p:spTree>
    <p:extLst>
      <p:ext uri="{BB962C8B-B14F-4D97-AF65-F5344CB8AC3E}">
        <p14:creationId xmlns:p14="http://schemas.microsoft.com/office/powerpoint/2010/main" val="960502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179512" y="525729"/>
            <a:ext cx="432048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 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sfida globale di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EUSALP</a:t>
            </a:r>
          </a:p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7 Stati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48 Regioni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450 mila Km quadrati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80 milioni di persone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3 Motori d’Europa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Quasi 3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mila miliardi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di PIL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66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miliardi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di spesa in R&amp;S (1/4 UE)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2,5 milioni d universitari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38 milioni di occupati (1/5 UE)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34 mila Km di ferrovie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80 milioni di persone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68313" y="125076"/>
            <a:ext cx="856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MACROREGIONE ALPINA - EUSALP: LA NOSTRA OPPORTUNITA’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" r="46774" b="51"/>
          <a:stretch/>
        </p:blipFill>
        <p:spPr>
          <a:xfrm>
            <a:off x="4283969" y="1072874"/>
            <a:ext cx="2351910" cy="26846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/>
          <a:stretch/>
        </p:blipFill>
        <p:spPr>
          <a:xfrm>
            <a:off x="6635879" y="1296145"/>
            <a:ext cx="2508121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83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50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 TRE PILLAR DELLA MACROREGIONE ALPINA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5606"/>
            <a:ext cx="1897806" cy="1681041"/>
          </a:xfrm>
          <a:prstGeom prst="ellipse">
            <a:avLst/>
          </a:prstGeom>
        </p:spPr>
      </p:pic>
      <p:pic>
        <p:nvPicPr>
          <p:cNvPr id="13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17" y="1275606"/>
            <a:ext cx="1669755" cy="1635761"/>
          </a:xfrm>
          <a:prstGeom prst="ellipse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1010" y="3158044"/>
            <a:ext cx="2735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Competitiveness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Prosperity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and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Cohesion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49090" y="3158044"/>
            <a:ext cx="205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defRPr>
            </a:lvl1pPr>
          </a:lstStyle>
          <a:p>
            <a:r>
              <a:rPr lang="it-IT" sz="2000" dirty="0" smtClean="0"/>
              <a:t>Accessibility </a:t>
            </a:r>
            <a:r>
              <a:rPr lang="it-IT" sz="2000" dirty="0"/>
              <a:t>and Connectivity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226673" y="3158044"/>
            <a:ext cx="199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Sustainability</a:t>
            </a:r>
            <a:r>
              <a:rPr lang="it-IT" sz="2000" dirty="0" smtClean="0">
                <a:latin typeface="Futura Std Book" panose="020B0502020204020303" pitchFamily="34" charset="0"/>
              </a:rPr>
              <a:t>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and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Attractivity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</a:p>
        </p:txBody>
      </p:sp>
      <p:pic>
        <p:nvPicPr>
          <p:cNvPr id="17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83" y="1378631"/>
            <a:ext cx="2317453" cy="166641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355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3995937" y="864860"/>
            <a:ext cx="489654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ctr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a competitività si gioca sempre più su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grandi aree regionali.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empre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più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stretta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integrazione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collaborazione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sistemi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produttivi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 le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sinergie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le diverse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filiere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e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catene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del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valore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 </a:t>
            </a:r>
          </a:p>
          <a:p>
            <a:pPr algn="just"/>
            <a:endParaRPr lang="en-US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835695" y="125076"/>
            <a:ext cx="649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MACROREGIONE DIMENSIONE PER LO SVILUPPO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0839"/>
            <a:ext cx="3600400" cy="30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62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180528" y="4416188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755576" y="594420"/>
            <a:ext cx="79074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Sfruttare al meglio i vantaggi competitivi della Macroregione Alpina: driver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sviluppo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,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crescita 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benessere per tutta l’Unione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Europea.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250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IL PUNTO DI PARTENZA: VALORIZZARE LE NOSTRE CAPACITA’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pic>
        <p:nvPicPr>
          <p:cNvPr id="11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71" y="1802428"/>
            <a:ext cx="1766387" cy="1775896"/>
          </a:xfrm>
          <a:prstGeom prst="ellipse">
            <a:avLst/>
          </a:prstGeom>
        </p:spPr>
      </p:pic>
      <p:pic>
        <p:nvPicPr>
          <p:cNvPr id="12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17" y="1802428"/>
            <a:ext cx="1818650" cy="1775896"/>
          </a:xfrm>
          <a:prstGeom prst="ellipse">
            <a:avLst/>
          </a:prstGeom>
        </p:spPr>
      </p:pic>
      <p:pic>
        <p:nvPicPr>
          <p:cNvPr id="13" name="Segnaposto immagine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96" y="1840205"/>
            <a:ext cx="1713692" cy="1738119"/>
          </a:xfrm>
          <a:prstGeom prst="ellipse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23726" y="3578324"/>
            <a:ext cx="218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Manifatturiero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575654" y="35783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defRPr>
            </a:lvl1pPr>
          </a:lstStyle>
          <a:p>
            <a:pPr algn="ctr"/>
            <a:r>
              <a:rPr lang="it-IT" sz="2000" b="1" dirty="0" err="1"/>
              <a:t>Agrifood</a:t>
            </a:r>
            <a:endParaRPr lang="it-IT" sz="20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887511" y="362849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Turismo</a:t>
            </a:r>
          </a:p>
        </p:txBody>
      </p:sp>
    </p:spTree>
    <p:extLst>
      <p:ext uri="{BB962C8B-B14F-4D97-AF65-F5344CB8AC3E}">
        <p14:creationId xmlns:p14="http://schemas.microsoft.com/office/powerpoint/2010/main" val="261092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111071" y="843558"/>
            <a:ext cx="467695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città-regione globale del Nord Italia:</a:t>
            </a:r>
          </a:p>
          <a:p>
            <a:pPr algn="just"/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grande piattaforma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strategica di cerniera degli assi nord-sud e est-ovest. </a:t>
            </a: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O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ccorrono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politiche pubbliche </a:t>
            </a:r>
            <a:r>
              <a:rPr lang="it-IT" sz="1600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mirate </a:t>
            </a:r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multilivello: rendere i </a:t>
            </a:r>
            <a:r>
              <a:rPr lang="it-IT" sz="1600" b="1" dirty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territori sistemi assemblati e interconnessi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.</a:t>
            </a: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In questo ambito </a:t>
            </a:r>
            <a:r>
              <a:rPr lang="it-IT" sz="16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la Lombardia è ancor più baricentrica.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83568" y="2758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IL NORD ITALIA: AREA PER LO SVILUPPO DELLE RETI LOGISTICHE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932041" y="915566"/>
            <a:ext cx="4032448" cy="2952328"/>
            <a:chOff x="5179991" y="915566"/>
            <a:chExt cx="3784497" cy="275575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9991" y="915566"/>
              <a:ext cx="3784497" cy="2755752"/>
            </a:xfrm>
            <a:prstGeom prst="rect">
              <a:avLst/>
            </a:prstGeom>
          </p:spPr>
        </p:pic>
        <p:sp>
          <p:nvSpPr>
            <p:cNvPr id="13" name="Ovale 12"/>
            <p:cNvSpPr/>
            <p:nvPr/>
          </p:nvSpPr>
          <p:spPr>
            <a:xfrm>
              <a:off x="5947711" y="2370035"/>
              <a:ext cx="1728192" cy="86409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6372200" y="2499742"/>
              <a:ext cx="773956" cy="57606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384802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689892" y="711187"/>
            <a:ext cx="3764215" cy="3888435"/>
            <a:chOff x="454650" y="915570"/>
            <a:chExt cx="3973334" cy="4104454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687246" y="915570"/>
              <a:ext cx="3642294" cy="974625"/>
            </a:xfrm>
            <a:prstGeom prst="rect">
              <a:avLst/>
            </a:prstGeom>
            <a:solidFill>
              <a:srgbClr val="AF1E2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VALORE AGGIUNTO INDUSTRIA: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anno 2011</a:t>
              </a:r>
              <a:r>
                <a:rPr lang="it-IT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 </a:t>
              </a:r>
              <a:r>
                <a:rPr lang="it-IT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(miliardi di euro)</a:t>
              </a:r>
            </a:p>
          </p:txBody>
        </p:sp>
        <p:grpSp>
          <p:nvGrpSpPr>
            <p:cNvPr id="24" name="Gruppo 23"/>
            <p:cNvGrpSpPr/>
            <p:nvPr/>
          </p:nvGrpSpPr>
          <p:grpSpPr>
            <a:xfrm>
              <a:off x="454650" y="2505965"/>
              <a:ext cx="3973334" cy="2514059"/>
              <a:chOff x="454650" y="3363213"/>
              <a:chExt cx="3973334" cy="2514059"/>
            </a:xfrm>
          </p:grpSpPr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50" y="3877272"/>
                <a:ext cx="3973334" cy="2000000"/>
              </a:xfrm>
              <a:prstGeom prst="rect">
                <a:avLst/>
              </a:prstGeom>
            </p:spPr>
          </p:pic>
          <p:sp>
            <p:nvSpPr>
              <p:cNvPr id="29" name="CasellaDiTesto 28"/>
              <p:cNvSpPr txBox="1"/>
              <p:nvPr/>
            </p:nvSpPr>
            <p:spPr>
              <a:xfrm>
                <a:off x="1751391" y="3363213"/>
                <a:ext cx="1352293" cy="552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/>
                  <a:t>LOMBARDIA</a:t>
                </a:r>
              </a:p>
              <a:p>
                <a:pPr algn="ctr"/>
                <a:r>
                  <a:rPr lang="it-IT" sz="1400" b="1" dirty="0"/>
                  <a:t>75,8 </a:t>
                </a:r>
              </a:p>
            </p:txBody>
          </p:sp>
          <p:sp>
            <p:nvSpPr>
              <p:cNvPr id="30" name="CasellaDiTesto 29"/>
              <p:cNvSpPr txBox="1"/>
              <p:nvPr/>
            </p:nvSpPr>
            <p:spPr>
              <a:xfrm>
                <a:off x="540486" y="3584409"/>
                <a:ext cx="1402986" cy="552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/>
                  <a:t>STOCCARDA</a:t>
                </a:r>
              </a:p>
              <a:p>
                <a:pPr algn="ctr"/>
                <a:r>
                  <a:rPr lang="it-IT" sz="1400" b="1" dirty="0"/>
                  <a:t>51,3</a:t>
                </a:r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3059314" y="3785788"/>
                <a:ext cx="1035336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400" b="1" dirty="0"/>
                  <a:t>ALTA </a:t>
                </a:r>
              </a:p>
              <a:p>
                <a:pPr algn="ctr"/>
                <a:r>
                  <a:rPr lang="it-IT" sz="1400" b="1" dirty="0"/>
                  <a:t>BAVIERA</a:t>
                </a:r>
              </a:p>
              <a:p>
                <a:pPr algn="ctr"/>
                <a:r>
                  <a:rPr lang="it-IT" sz="1400" b="1" dirty="0"/>
                  <a:t>44,3 </a:t>
                </a:r>
              </a:p>
            </p:txBody>
          </p:sp>
        </p:grpSp>
        <p:pic>
          <p:nvPicPr>
            <p:cNvPr id="25" name="Immagin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990" y="2019910"/>
              <a:ext cx="820082" cy="549455"/>
            </a:xfrm>
            <a:prstGeom prst="rect">
              <a:avLst/>
            </a:prstGeom>
          </p:spPr>
        </p:pic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78" y="2136266"/>
              <a:ext cx="820800" cy="546203"/>
            </a:xfrm>
            <a:prstGeom prst="rect">
              <a:avLst/>
            </a:prstGeom>
          </p:spPr>
        </p:pic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85" y="2346435"/>
              <a:ext cx="820800" cy="5472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822272" y="4710519"/>
            <a:ext cx="46334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tx2"/>
                </a:solidFill>
                <a:latin typeface="Futura Std Book" panose="020B0502020204020303" pitchFamily="34" charset="0"/>
              </a:rPr>
              <a:t>Fonte: elaborazione Fondazione Edison su dati Eurostat</a:t>
            </a:r>
          </a:p>
        </p:txBody>
      </p:sp>
      <p:sp>
        <p:nvSpPr>
          <p:cNvPr id="34" name="Titolo 14"/>
          <p:cNvSpPr txBox="1">
            <a:spLocks/>
          </p:cNvSpPr>
          <p:nvPr/>
        </p:nvSpPr>
        <p:spPr>
          <a:xfrm>
            <a:off x="573088" y="224014"/>
            <a:ext cx="7886700" cy="467858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宋体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UN ESEMPIO: LA LOMBARDIA E’ MIGLIORE DELLA BAVIERA PER…</a:t>
            </a:r>
            <a:endParaRPr lang="it-IT" sz="1800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635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5" name="Titolo 14"/>
          <p:cNvSpPr txBox="1">
            <a:spLocks/>
          </p:cNvSpPr>
          <p:nvPr/>
        </p:nvSpPr>
        <p:spPr>
          <a:xfrm>
            <a:off x="468313" y="223597"/>
            <a:ext cx="7886700" cy="356927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SimSun" panose="02010600030101010101" pitchFamily="2" charset="-122"/>
                <a:cs typeface="宋体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SimSun" panose="02010600030101010101" pitchFamily="2" charset="-122"/>
                <a:cs typeface="宋体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charset="0"/>
                <a:ea typeface="宋体" charset="0"/>
                <a:cs typeface="宋体" charset="0"/>
              </a:defRPr>
            </a:lvl9pPr>
          </a:lstStyle>
          <a:p>
            <a:pPr algn="ctr"/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MA SE GUARDIAMO IL…</a:t>
            </a:r>
            <a:b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</a:br>
            <a: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/>
            </a:r>
            <a:br>
              <a:rPr lang="it-IT" sz="1800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</a:br>
            <a:endParaRPr lang="it-IT" sz="1800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grpSp>
        <p:nvGrpSpPr>
          <p:cNvPr id="16" name="Gruppo 15"/>
          <p:cNvGrpSpPr/>
          <p:nvPr/>
        </p:nvGrpSpPr>
        <p:grpSpPr>
          <a:xfrm>
            <a:off x="591278" y="915566"/>
            <a:ext cx="3974182" cy="2088554"/>
            <a:chOff x="687246" y="915570"/>
            <a:chExt cx="3642294" cy="2204582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87246" y="915570"/>
              <a:ext cx="3642294" cy="682237"/>
            </a:xfrm>
            <a:prstGeom prst="rect">
              <a:avLst/>
            </a:prstGeom>
            <a:solidFill>
              <a:srgbClr val="AF1E2D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  <a:latin typeface="Futura Std Book" panose="020B0502020204020303" pitchFamily="34" charset="0"/>
                </a:rPr>
                <a:t>TRAFFICO AEREO:</a:t>
              </a:r>
              <a:endParaRPr lang="it-IT" b="1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anno </a:t>
              </a:r>
              <a:r>
                <a:rPr lang="it-IT" b="1" dirty="0" smtClean="0">
                  <a:solidFill>
                    <a:schemeClr val="bg1"/>
                  </a:solidFill>
                  <a:latin typeface="Futura Std Book" panose="020B0502020204020303" pitchFamily="34" charset="0"/>
                </a:rPr>
                <a:t>2014</a:t>
              </a:r>
              <a:r>
                <a:rPr lang="it-IT" dirty="0" smtClean="0">
                  <a:solidFill>
                    <a:schemeClr val="bg1"/>
                  </a:solidFill>
                  <a:latin typeface="Futura Std Book" panose="020B0502020204020303" pitchFamily="34" charset="0"/>
                </a:rPr>
                <a:t> </a:t>
              </a:r>
              <a:r>
                <a:rPr lang="it-IT" sz="1400" dirty="0">
                  <a:solidFill>
                    <a:schemeClr val="bg1"/>
                  </a:solidFill>
                  <a:latin typeface="Futura Std Book" panose="020B0502020204020303" pitchFamily="34" charset="0"/>
                </a:rPr>
                <a:t>(</a:t>
              </a:r>
              <a:r>
                <a:rPr lang="it-IT" sz="1400" dirty="0" smtClean="0">
                  <a:solidFill>
                    <a:schemeClr val="bg1"/>
                  </a:solidFill>
                  <a:latin typeface="Futura Std Book" panose="020B0502020204020303" pitchFamily="34" charset="0"/>
                </a:rPr>
                <a:t>milioni d passeggeri)</a:t>
              </a:r>
              <a:endParaRPr lang="it-IT" sz="1400" dirty="0">
                <a:solidFill>
                  <a:schemeClr val="bg1"/>
                </a:solidFill>
                <a:latin typeface="Futura Std Book" panose="020B0502020204020303" pitchFamily="34" charset="0"/>
              </a:endParaRPr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1" y="2570697"/>
              <a:ext cx="820082" cy="549455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93" y="1784122"/>
              <a:ext cx="820800" cy="5472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20" name="CasellaDiTesto 19"/>
          <p:cNvSpPr txBox="1"/>
          <p:nvPr/>
        </p:nvSpPr>
        <p:spPr>
          <a:xfrm>
            <a:off x="1900706" y="1857194"/>
            <a:ext cx="62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39.716.871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Hub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di Monaco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(7°posto in Europa)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728191" y="2597974"/>
            <a:ext cx="658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18.836.611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Hub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 di Malpensa 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Futura Std Book" panose="020B0502020204020303" pitchFamily="34" charset="0"/>
              </a:rPr>
              <a:t>(23°posto in Europa)</a:t>
            </a:r>
            <a:endParaRPr lang="it-IT" b="1" dirty="0">
              <a:solidFill>
                <a:schemeClr val="accent1">
                  <a:lumMod val="50000"/>
                </a:schemeClr>
              </a:solidFill>
              <a:latin typeface="Futura Std Book" panose="020B0502020204020303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0057" y="3643206"/>
            <a:ext cx="18565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 b="1" dirty="0">
                <a:solidFill>
                  <a:schemeClr val="tx2"/>
                </a:solidFill>
                <a:latin typeface="Futura Std Book" panose="020B0502020204020303" pitchFamily="34" charset="0"/>
              </a:rPr>
              <a:t>Fonte: </a:t>
            </a:r>
            <a:r>
              <a:rPr lang="it-IT" altLang="it-IT" sz="1200" b="1" dirty="0" err="1" smtClean="0">
                <a:solidFill>
                  <a:schemeClr val="tx2"/>
                </a:solidFill>
                <a:latin typeface="Futura Std Book" panose="020B0502020204020303" pitchFamily="34" charset="0"/>
              </a:rPr>
              <a:t>Assoaeroporti</a:t>
            </a:r>
            <a:endParaRPr lang="it-IT" altLang="it-IT" sz="1200" b="1" dirty="0">
              <a:solidFill>
                <a:schemeClr val="tx2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106bd481f2b386c020a2e878fd6b58835c318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15033</TotalTime>
  <Words>778</Words>
  <Application>Microsoft Office PowerPoint</Application>
  <PresentationFormat>Presentazione su schermo (16:9)</PresentationFormat>
  <Paragraphs>150</Paragraphs>
  <Slides>19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7" baseType="lpstr">
      <vt:lpstr>MS PGothic</vt:lpstr>
      <vt:lpstr>MS PGothic</vt:lpstr>
      <vt:lpstr>SimSun</vt:lpstr>
      <vt:lpstr>SimSun</vt:lpstr>
      <vt:lpstr>Arial</vt:lpstr>
      <vt:lpstr>Avenir</vt:lpstr>
      <vt:lpstr>Calibri</vt:lpstr>
      <vt:lpstr>Calibri Light</vt:lpstr>
      <vt:lpstr>Futura Bk BT</vt:lpstr>
      <vt:lpstr>Futura Std Book</vt:lpstr>
      <vt:lpstr>Futura Std Book Oblique</vt:lpstr>
      <vt:lpstr>Futura Std Heavy</vt:lpstr>
      <vt:lpstr>Futura Std Medium</vt:lpstr>
      <vt:lpstr>Helvetica Light</vt:lpstr>
      <vt:lpstr>Hiragino Sans GB W3</vt:lpstr>
      <vt:lpstr>Impact</vt:lpstr>
      <vt:lpstr>冬青黑体简体中文 W3</vt:lpstr>
      <vt:lpstr>Office 主题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coolsummer</dc:creator>
  <cp:lastModifiedBy>F_Santini</cp:lastModifiedBy>
  <cp:revision>850</cp:revision>
  <cp:lastPrinted>2016-03-07T08:25:43Z</cp:lastPrinted>
  <dcterms:modified xsi:type="dcterms:W3CDTF">2016-05-12T15:26:39Z</dcterms:modified>
</cp:coreProperties>
</file>