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6" r:id="rId3"/>
    <p:sldId id="267" r:id="rId4"/>
    <p:sldId id="268" r:id="rId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zo Mezzanzanica" initials="LM" lastIdx="1" clrIdx="0">
    <p:extLst>
      <p:ext uri="{19B8F6BF-5375-455C-9EA6-DF929625EA0E}">
        <p15:presenceInfo xmlns:p15="http://schemas.microsoft.com/office/powerpoint/2012/main" userId="S-1-5-21-2102172870-2819154210-1329138974-11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4E56D-4958-47D0-B0DA-5F25F0563174}" type="datetimeFigureOut">
              <a:rPr lang="it-IT" smtClean="0"/>
              <a:pPr/>
              <a:t>10/05/2023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0B1C2-517D-4147-AFC6-00277ED383F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2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rgbClr val="407B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D5B3D-6EF3-1AC1-FE3D-AE7095FF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3564" y="822324"/>
            <a:ext cx="5710236" cy="2478089"/>
          </a:xfrm>
        </p:spPr>
        <p:txBody>
          <a:bodyPr anchor="t" anchorCtr="0">
            <a:normAutofit/>
          </a:bodyPr>
          <a:lstStyle>
            <a:lvl1pPr algn="r">
              <a:defRPr sz="4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C8149E-731F-8457-71DE-EEE4BAD0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3563" y="3529013"/>
            <a:ext cx="5710237" cy="104933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1CE76D1-AA97-4C36-E6F4-9A313735A8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822325"/>
            <a:ext cx="3286125" cy="1018699"/>
          </a:xfrm>
          <a:prstGeom prst="rect">
            <a:avLst/>
          </a:prstGeom>
        </p:spPr>
      </p:pic>
      <p:sp>
        <p:nvSpPr>
          <p:cNvPr id="14" name="Trapezio 12">
            <a:extLst>
              <a:ext uri="{FF2B5EF4-FFF2-40B4-BE49-F238E27FC236}">
                <a16:creationId xmlns:a16="http://schemas.microsoft.com/office/drawing/2014/main" id="{3E7CDBC6-E386-7B13-8F34-2E7FEDCF4F35}"/>
              </a:ext>
            </a:extLst>
          </p:cNvPr>
          <p:cNvSpPr/>
          <p:nvPr userDrawn="1"/>
        </p:nvSpPr>
        <p:spPr>
          <a:xfrm>
            <a:off x="4433888" y="5327204"/>
            <a:ext cx="7772400" cy="154508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1545084">
                <a:moveTo>
                  <a:pt x="0" y="1545084"/>
                </a:moveTo>
                <a:lnTo>
                  <a:pt x="1557338" y="0"/>
                </a:lnTo>
                <a:lnTo>
                  <a:pt x="7772400" y="0"/>
                </a:lnTo>
                <a:lnTo>
                  <a:pt x="7772400" y="1545084"/>
                </a:lnTo>
                <a:lnTo>
                  <a:pt x="0" y="15450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Segnaposto data 14">
            <a:extLst>
              <a:ext uri="{FF2B5EF4-FFF2-40B4-BE49-F238E27FC236}">
                <a16:creationId xmlns:a16="http://schemas.microsoft.com/office/drawing/2014/main" id="{0E9B0713-EFDD-55B9-38FE-271051CE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98E099-E77D-B944-B8FE-C7F57885344D}" type="datetime1">
              <a:rPr lang="it-IT" smtClean="0"/>
              <a:t>10/05/2023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010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FA445EC-0798-5C30-7FD5-086CA22F4994}"/>
              </a:ext>
            </a:extLst>
          </p:cNvPr>
          <p:cNvSpPr/>
          <p:nvPr userDrawn="1"/>
        </p:nvSpPr>
        <p:spPr>
          <a:xfrm>
            <a:off x="3600001" y="1"/>
            <a:ext cx="8592000" cy="896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Trapezio 12">
            <a:extLst>
              <a:ext uri="{FF2B5EF4-FFF2-40B4-BE49-F238E27FC236}">
                <a16:creationId xmlns:a16="http://schemas.microsoft.com/office/drawing/2014/main" id="{7D22FE7A-016B-E92F-EDB3-32A943C1F0E6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18600" y="0"/>
            <a:ext cx="5968038" cy="896112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6956375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6956375"/>
              <a:gd name="connsiteY0" fmla="*/ 1545084 h 1545084"/>
              <a:gd name="connsiteX1" fmla="*/ 1557338 w 6956375"/>
              <a:gd name="connsiteY1" fmla="*/ 0 h 1545084"/>
              <a:gd name="connsiteX2" fmla="*/ 6956375 w 6956375"/>
              <a:gd name="connsiteY2" fmla="*/ 0 h 1545084"/>
              <a:gd name="connsiteX3" fmla="*/ 6956375 w 6956375"/>
              <a:gd name="connsiteY3" fmla="*/ 1545084 h 1545084"/>
              <a:gd name="connsiteX4" fmla="*/ 0 w 6956375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6375" h="1545084">
                <a:moveTo>
                  <a:pt x="0" y="1545084"/>
                </a:moveTo>
                <a:lnTo>
                  <a:pt x="1557338" y="0"/>
                </a:lnTo>
                <a:lnTo>
                  <a:pt x="6956375" y="0"/>
                </a:lnTo>
                <a:lnTo>
                  <a:pt x="6956375" y="1545084"/>
                </a:lnTo>
                <a:lnTo>
                  <a:pt x="0" y="1545084"/>
                </a:lnTo>
                <a:close/>
              </a:path>
            </a:pathLst>
          </a:custGeom>
          <a:solidFill>
            <a:srgbClr val="407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D192F53-0764-FC2B-95DA-784D1D27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9563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5BF8E7-BFD4-7F23-90DD-603004486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0063"/>
            <a:ext cx="10515600" cy="298926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AE46DD-ED11-9117-8551-77BB6D029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DBB2DB40-684E-A843-81F8-01D42F796A4A}" type="datetime1">
              <a:rPr lang="it-IT" smtClean="0"/>
              <a:pPr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AF8DD9-547E-E6BB-6735-B1609EC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26DDB7-8B02-6E84-1129-90450B24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400909E7-B897-774D-A65F-37F5222683A6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8227B02-F669-1625-E098-60CC82A005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129730"/>
            <a:ext cx="19050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13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38CA52-9051-494B-1A27-9AE31F5B9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9CBAEE-EFC3-F5C0-4A57-035722C54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98D0A49-D6BD-576D-9DF3-974A18CA4518}"/>
              </a:ext>
            </a:extLst>
          </p:cNvPr>
          <p:cNvSpPr/>
          <p:nvPr userDrawn="1"/>
        </p:nvSpPr>
        <p:spPr>
          <a:xfrm>
            <a:off x="3600001" y="0"/>
            <a:ext cx="8592000" cy="132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apezio 12">
            <a:extLst>
              <a:ext uri="{FF2B5EF4-FFF2-40B4-BE49-F238E27FC236}">
                <a16:creationId xmlns:a16="http://schemas.microsoft.com/office/drawing/2014/main" id="{78FA8A87-4AD0-220C-FBFE-2637D883E93D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18600" y="0"/>
            <a:ext cx="5968038" cy="132556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6956375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6956375"/>
              <a:gd name="connsiteY0" fmla="*/ 1545084 h 1545084"/>
              <a:gd name="connsiteX1" fmla="*/ 1557338 w 6956375"/>
              <a:gd name="connsiteY1" fmla="*/ 0 h 1545084"/>
              <a:gd name="connsiteX2" fmla="*/ 6956375 w 6956375"/>
              <a:gd name="connsiteY2" fmla="*/ 0 h 1545084"/>
              <a:gd name="connsiteX3" fmla="*/ 6956375 w 6956375"/>
              <a:gd name="connsiteY3" fmla="*/ 1545084 h 1545084"/>
              <a:gd name="connsiteX4" fmla="*/ 0 w 6956375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6375" h="1545084">
                <a:moveTo>
                  <a:pt x="0" y="1545084"/>
                </a:moveTo>
                <a:lnTo>
                  <a:pt x="1557338" y="0"/>
                </a:lnTo>
                <a:lnTo>
                  <a:pt x="6956375" y="0"/>
                </a:lnTo>
                <a:lnTo>
                  <a:pt x="6956375" y="1545084"/>
                </a:lnTo>
                <a:lnTo>
                  <a:pt x="0" y="1545084"/>
                </a:lnTo>
                <a:close/>
              </a:path>
            </a:pathLst>
          </a:custGeom>
          <a:solidFill>
            <a:srgbClr val="407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83B03AB2-0657-0C4F-0244-A0781408ED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385762"/>
            <a:ext cx="19050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8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0AFC09BF-387F-45C7-4816-593E0DAF565E}"/>
              </a:ext>
            </a:extLst>
          </p:cNvPr>
          <p:cNvSpPr/>
          <p:nvPr userDrawn="1"/>
        </p:nvSpPr>
        <p:spPr>
          <a:xfrm>
            <a:off x="3600001" y="0"/>
            <a:ext cx="8592000" cy="132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apezio 12">
            <a:extLst>
              <a:ext uri="{FF2B5EF4-FFF2-40B4-BE49-F238E27FC236}">
                <a16:creationId xmlns:a16="http://schemas.microsoft.com/office/drawing/2014/main" id="{CF695B7A-A1D1-BDD3-EE4A-99718CFF0391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18600" y="0"/>
            <a:ext cx="5968038" cy="132556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6956375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6956375"/>
              <a:gd name="connsiteY0" fmla="*/ 1545084 h 1545084"/>
              <a:gd name="connsiteX1" fmla="*/ 1557338 w 6956375"/>
              <a:gd name="connsiteY1" fmla="*/ 0 h 1545084"/>
              <a:gd name="connsiteX2" fmla="*/ 6956375 w 6956375"/>
              <a:gd name="connsiteY2" fmla="*/ 0 h 1545084"/>
              <a:gd name="connsiteX3" fmla="*/ 6956375 w 6956375"/>
              <a:gd name="connsiteY3" fmla="*/ 1545084 h 1545084"/>
              <a:gd name="connsiteX4" fmla="*/ 0 w 6956375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6375" h="1545084">
                <a:moveTo>
                  <a:pt x="0" y="1545084"/>
                </a:moveTo>
                <a:lnTo>
                  <a:pt x="1557338" y="0"/>
                </a:lnTo>
                <a:lnTo>
                  <a:pt x="6956375" y="0"/>
                </a:lnTo>
                <a:lnTo>
                  <a:pt x="6956375" y="1545084"/>
                </a:lnTo>
                <a:lnTo>
                  <a:pt x="0" y="1545084"/>
                </a:lnTo>
                <a:close/>
              </a:path>
            </a:pathLst>
          </a:custGeom>
          <a:solidFill>
            <a:srgbClr val="407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56901EA2-4C3F-B243-215F-98C70C73D2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385762"/>
            <a:ext cx="1905000" cy="59055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9680786-4178-4A3B-2B78-A11FAA1C3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400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3AB1AC-311F-FF68-9758-920C61872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38400"/>
            <a:ext cx="5181600" cy="299092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893CB5-4B35-2571-3843-3BD9C4FF7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38400"/>
            <a:ext cx="5181600" cy="29909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68F000-0ED7-82D3-EF19-761503EC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F6B79-7FA2-F048-9ABB-8D7BFF93812E}" type="datetime1">
              <a:rPr lang="it-IT" smtClean="0"/>
              <a:t>10/05/2023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AE89F1-160A-E7B0-A8AE-2C08445B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A30E3F-7949-4862-2EED-9F01B205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9E7-B897-774D-A65F-37F5222683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12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83AE5F51-AB8C-37D8-B91F-FA943EC0A32A}"/>
              </a:ext>
            </a:extLst>
          </p:cNvPr>
          <p:cNvSpPr/>
          <p:nvPr userDrawn="1"/>
        </p:nvSpPr>
        <p:spPr>
          <a:xfrm>
            <a:off x="3600001" y="0"/>
            <a:ext cx="8592000" cy="132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rapezio 12">
            <a:extLst>
              <a:ext uri="{FF2B5EF4-FFF2-40B4-BE49-F238E27FC236}">
                <a16:creationId xmlns:a16="http://schemas.microsoft.com/office/drawing/2014/main" id="{5B0C91DD-AA3E-255D-0605-93BA08176513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18600" y="0"/>
            <a:ext cx="5968038" cy="132556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6956375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6956375"/>
              <a:gd name="connsiteY0" fmla="*/ 1545084 h 1545084"/>
              <a:gd name="connsiteX1" fmla="*/ 1557338 w 6956375"/>
              <a:gd name="connsiteY1" fmla="*/ 0 h 1545084"/>
              <a:gd name="connsiteX2" fmla="*/ 6956375 w 6956375"/>
              <a:gd name="connsiteY2" fmla="*/ 0 h 1545084"/>
              <a:gd name="connsiteX3" fmla="*/ 6956375 w 6956375"/>
              <a:gd name="connsiteY3" fmla="*/ 1545084 h 1545084"/>
              <a:gd name="connsiteX4" fmla="*/ 0 w 6956375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6375" h="1545084">
                <a:moveTo>
                  <a:pt x="0" y="1545084"/>
                </a:moveTo>
                <a:lnTo>
                  <a:pt x="1557338" y="0"/>
                </a:lnTo>
                <a:lnTo>
                  <a:pt x="6956375" y="0"/>
                </a:lnTo>
                <a:lnTo>
                  <a:pt x="6956375" y="1545084"/>
                </a:lnTo>
                <a:lnTo>
                  <a:pt x="0" y="1545084"/>
                </a:lnTo>
                <a:close/>
              </a:path>
            </a:pathLst>
          </a:custGeom>
          <a:solidFill>
            <a:srgbClr val="407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2E5A136B-7EAB-79B9-1E8A-44A5EA7BE0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385762"/>
            <a:ext cx="1905000" cy="59055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CEE8A33-32EB-63FA-0694-C27C8AD4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80400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73ED62-6E2D-EF7D-C3C3-684AD6DAF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99879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98BD4D-A155-98CB-6F85-7A242913A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908430"/>
            <a:ext cx="5157787" cy="217804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7581B7-2CFC-225F-1777-994B9B3036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99879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D0263D3-ABC3-746E-F6B2-A5A7198E1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908430"/>
            <a:ext cx="5183188" cy="217804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194DFF-F993-1527-B084-95A28FA5B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267C3-D058-4B41-8AFE-7D937B543AEA}" type="datetime1">
              <a:rPr lang="it-IT" smtClean="0"/>
              <a:t>10/05/2023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E5F7E80-C732-A7AC-61D2-87744219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5E9751A-E68D-1B8F-57E4-C2BD087F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9E7-B897-774D-A65F-37F5222683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916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6028E8E4-83E0-977C-C57A-01C202210942}"/>
              </a:ext>
            </a:extLst>
          </p:cNvPr>
          <p:cNvSpPr/>
          <p:nvPr userDrawn="1"/>
        </p:nvSpPr>
        <p:spPr>
          <a:xfrm>
            <a:off x="3600001" y="0"/>
            <a:ext cx="8592000" cy="132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rapezio 12">
            <a:extLst>
              <a:ext uri="{FF2B5EF4-FFF2-40B4-BE49-F238E27FC236}">
                <a16:creationId xmlns:a16="http://schemas.microsoft.com/office/drawing/2014/main" id="{795E30AB-0707-0EE5-78AC-8A515C450938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18600" y="0"/>
            <a:ext cx="5968038" cy="132556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6956375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6956375"/>
              <a:gd name="connsiteY0" fmla="*/ 1545084 h 1545084"/>
              <a:gd name="connsiteX1" fmla="*/ 1557338 w 6956375"/>
              <a:gd name="connsiteY1" fmla="*/ 0 h 1545084"/>
              <a:gd name="connsiteX2" fmla="*/ 6956375 w 6956375"/>
              <a:gd name="connsiteY2" fmla="*/ 0 h 1545084"/>
              <a:gd name="connsiteX3" fmla="*/ 6956375 w 6956375"/>
              <a:gd name="connsiteY3" fmla="*/ 1545084 h 1545084"/>
              <a:gd name="connsiteX4" fmla="*/ 0 w 6956375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6375" h="1545084">
                <a:moveTo>
                  <a:pt x="0" y="1545084"/>
                </a:moveTo>
                <a:lnTo>
                  <a:pt x="1557338" y="0"/>
                </a:lnTo>
                <a:lnTo>
                  <a:pt x="6956375" y="0"/>
                </a:lnTo>
                <a:lnTo>
                  <a:pt x="6956375" y="1545084"/>
                </a:lnTo>
                <a:lnTo>
                  <a:pt x="0" y="1545084"/>
                </a:lnTo>
                <a:close/>
              </a:path>
            </a:pathLst>
          </a:custGeom>
          <a:solidFill>
            <a:srgbClr val="407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CC10AD2-A375-DF6F-812C-B47D923A25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385762"/>
            <a:ext cx="1905000" cy="59055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14D98189-7B8A-91DF-0D9E-73A5AEAAC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400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407EAAC-AFBE-CF33-7FF3-0B4A155C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37E5-E6BC-304A-9539-1992AF4C7EAC}" type="datetime1">
              <a:rPr lang="it-IT" smtClean="0"/>
              <a:t>10/05/2023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A6D5774-C1D5-577C-6E93-E5A936C6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8CB59A7-9D26-5B85-3787-B5286B258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9E7-B897-774D-A65F-37F5222683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12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3FE8917-BFA9-C686-BE68-7535E7F1D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54BC-3D86-7D4A-90D6-9C8B38C62523}" type="datetime1">
              <a:rPr lang="it-IT" smtClean="0"/>
              <a:t>10/05/2023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19D75DF-8158-3C16-E9C0-D4516B64F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43F89D6-3533-F681-31DA-DF6A042D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9E7-B897-774D-A65F-37F5222683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804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bg>
      <p:bgPr>
        <a:solidFill>
          <a:srgbClr val="407B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D5B3D-6EF3-1AC1-FE3D-AE7095FF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3564" y="822324"/>
            <a:ext cx="5710236" cy="2478089"/>
          </a:xfrm>
        </p:spPr>
        <p:txBody>
          <a:bodyPr anchor="t" anchorCtr="0">
            <a:normAutofit/>
          </a:bodyPr>
          <a:lstStyle>
            <a:lvl1pPr algn="r">
              <a:defRPr sz="4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C8149E-731F-8457-71DE-EEE4BAD0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3563" y="3529013"/>
            <a:ext cx="5710237" cy="104933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1CE76D1-AA97-4C36-E6F4-9A313735A8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822325"/>
            <a:ext cx="3286125" cy="1018699"/>
          </a:xfrm>
          <a:prstGeom prst="rect">
            <a:avLst/>
          </a:prstGeom>
        </p:spPr>
      </p:pic>
      <p:sp>
        <p:nvSpPr>
          <p:cNvPr id="14" name="Trapezio 12">
            <a:extLst>
              <a:ext uri="{FF2B5EF4-FFF2-40B4-BE49-F238E27FC236}">
                <a16:creationId xmlns:a16="http://schemas.microsoft.com/office/drawing/2014/main" id="{3E7CDBC6-E386-7B13-8F34-2E7FEDCF4F35}"/>
              </a:ext>
            </a:extLst>
          </p:cNvPr>
          <p:cNvSpPr/>
          <p:nvPr userDrawn="1"/>
        </p:nvSpPr>
        <p:spPr>
          <a:xfrm>
            <a:off x="4433888" y="5327204"/>
            <a:ext cx="7772400" cy="1545084"/>
          </a:xfrm>
          <a:custGeom>
            <a:avLst/>
            <a:gdLst>
              <a:gd name="connsiteX0" fmla="*/ 0 w 7772400"/>
              <a:gd name="connsiteY0" fmla="*/ 1545084 h 1545084"/>
              <a:gd name="connsiteX1" fmla="*/ 0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  <a:gd name="connsiteX0" fmla="*/ 0 w 7772400"/>
              <a:gd name="connsiteY0" fmla="*/ 1559372 h 1559372"/>
              <a:gd name="connsiteX1" fmla="*/ 100012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59372 h 1559372"/>
              <a:gd name="connsiteX1" fmla="*/ 1857375 w 7772400"/>
              <a:gd name="connsiteY1" fmla="*/ 0 h 1559372"/>
              <a:gd name="connsiteX2" fmla="*/ 7772400 w 7772400"/>
              <a:gd name="connsiteY2" fmla="*/ 14288 h 1559372"/>
              <a:gd name="connsiteX3" fmla="*/ 7772400 w 7772400"/>
              <a:gd name="connsiteY3" fmla="*/ 1559372 h 1559372"/>
              <a:gd name="connsiteX4" fmla="*/ 0 w 7772400"/>
              <a:gd name="connsiteY4" fmla="*/ 1559372 h 1559372"/>
              <a:gd name="connsiteX0" fmla="*/ 0 w 7772400"/>
              <a:gd name="connsiteY0" fmla="*/ 1545084 h 1545084"/>
              <a:gd name="connsiteX1" fmla="*/ 1557338 w 7772400"/>
              <a:gd name="connsiteY1" fmla="*/ 0 h 1545084"/>
              <a:gd name="connsiteX2" fmla="*/ 7772400 w 7772400"/>
              <a:gd name="connsiteY2" fmla="*/ 0 h 1545084"/>
              <a:gd name="connsiteX3" fmla="*/ 7772400 w 7772400"/>
              <a:gd name="connsiteY3" fmla="*/ 1545084 h 1545084"/>
              <a:gd name="connsiteX4" fmla="*/ 0 w 7772400"/>
              <a:gd name="connsiteY4" fmla="*/ 1545084 h 154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1545084">
                <a:moveTo>
                  <a:pt x="0" y="1545084"/>
                </a:moveTo>
                <a:lnTo>
                  <a:pt x="1557338" y="0"/>
                </a:lnTo>
                <a:lnTo>
                  <a:pt x="7772400" y="0"/>
                </a:lnTo>
                <a:lnTo>
                  <a:pt x="7772400" y="1545084"/>
                </a:lnTo>
                <a:lnTo>
                  <a:pt x="0" y="15450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E07CF9B3-02F5-02DC-8434-44C1875799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5327204"/>
            <a:ext cx="3286125" cy="52863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 err="1"/>
              <a:t>www.unioncamerelombardia.it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502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880EC65-D2BE-2F32-3210-BBF08F12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BAC946-E232-12CD-BBD7-40547938E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FCBCCE-AF23-0258-2019-741C78601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F17DA-6233-894B-8422-AA6ABC8B2C3A}" type="datetime1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942603-A8C7-7C37-49E0-8ED8E0CCA6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36CD2A-5CF5-9C3D-E12B-9448B1397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09E7-B897-774D-A65F-37F5222683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16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EA8A7D9B-ED7C-4A09-A7F3-793DEA659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477" y="1179613"/>
            <a:ext cx="108393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it-IT" b="1" dirty="0">
                <a:latin typeface="+mj-lt"/>
              </a:rPr>
              <a:t>Variazioni % congiunturali (trimestre precedente)</a:t>
            </a:r>
          </a:p>
          <a:p>
            <a:r>
              <a:rPr lang="it-IT" b="1" dirty="0">
                <a:latin typeface="+mj-lt"/>
              </a:rPr>
              <a:t>Variazioni % tendenziali (stesso trimestre 2022)</a:t>
            </a:r>
          </a:p>
          <a:p>
            <a:r>
              <a:rPr lang="it-IT" b="1" dirty="0">
                <a:latin typeface="+mj-lt"/>
              </a:rPr>
              <a:t>Variazioni % media annua 2022 su media annua 2021 e su media annua 2019 (pre-crisi)</a:t>
            </a:r>
          </a:p>
          <a:p>
            <a:r>
              <a:rPr lang="it-IT" sz="2400" b="1" dirty="0">
                <a:latin typeface="+mj-lt"/>
              </a:rPr>
              <a:t>VALORE INDICE UNIONCAMERE LOMBARDIA 124,8  </a:t>
            </a:r>
            <a:r>
              <a:rPr lang="it-IT" sz="2000" dirty="0">
                <a:latin typeface="+mj-lt"/>
              </a:rPr>
              <a:t>(produzione base 2010=100)</a:t>
            </a:r>
            <a:endParaRPr lang="it-IT" sz="2800" dirty="0">
              <a:latin typeface="+mj-lt"/>
            </a:endParaRPr>
          </a:p>
        </p:txBody>
      </p:sp>
      <p:graphicFrame>
        <p:nvGraphicFramePr>
          <p:cNvPr id="12" name="Group 90">
            <a:extLst>
              <a:ext uri="{FF2B5EF4-FFF2-40B4-BE49-F238E27FC236}">
                <a16:creationId xmlns:a16="http://schemas.microsoft.com/office/drawing/2014/main" id="{913A0D74-A85C-41E0-886F-0E1028742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818737"/>
              </p:ext>
            </p:extLst>
          </p:nvPr>
        </p:nvGraphicFramePr>
        <p:xfrm>
          <a:off x="406752" y="2797789"/>
          <a:ext cx="11184883" cy="3153909"/>
        </p:xfrm>
        <a:graphic>
          <a:graphicData uri="http://schemas.openxmlformats.org/drawingml/2006/table">
            <a:tbl>
              <a:tblPr/>
              <a:tblGrid>
                <a:gridCol w="2315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9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4637">
                  <a:extLst>
                    <a:ext uri="{9D8B030D-6E8A-4147-A177-3AD203B41FA5}">
                      <a16:colId xmlns:a16="http://schemas.microsoft.com/office/drawing/2014/main" val="1872347980"/>
                    </a:ext>
                  </a:extLst>
                </a:gridCol>
                <a:gridCol w="2104637">
                  <a:extLst>
                    <a:ext uri="{9D8B030D-6E8A-4147-A177-3AD203B41FA5}">
                      <a16:colId xmlns:a16="http://schemas.microsoft.com/office/drawing/2014/main" val="3545862001"/>
                    </a:ext>
                  </a:extLst>
                </a:gridCol>
              </a:tblGrid>
              <a:tr h="777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Congiunturale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%</a:t>
                      </a:r>
                    </a:p>
                    <a:p>
                      <a:pPr marL="0" marR="0" lvl="0" indent="0" algn="ct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2022/ </a:t>
                      </a:r>
                    </a:p>
                    <a:p>
                      <a:pPr marL="0" marR="0" lvl="0" indent="0" algn="ct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2022/ media 2019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Produzione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+2,5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+6,3</a:t>
                      </a:r>
                    </a:p>
                  </a:txBody>
                  <a:tcPr marL="6858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+10,9</a:t>
                      </a:r>
                    </a:p>
                  </a:txBody>
                  <a:tcPr marL="6858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interni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+0,3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+1,1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+7,7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+19,6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esteri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+0,8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+5,5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+9,7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+25,9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Fatturato totale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+1,8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+7,7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+14,5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+28,4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59164"/>
                  </a:ext>
                </a:extLst>
              </a:tr>
            </a:tbl>
          </a:graphicData>
        </a:graphic>
      </p:graphicFrame>
      <p:sp>
        <p:nvSpPr>
          <p:cNvPr id="13" name="Rectangle 64">
            <a:extLst>
              <a:ext uri="{FF2B5EF4-FFF2-40B4-BE49-F238E27FC236}">
                <a16:creationId xmlns:a16="http://schemas.microsoft.com/office/drawing/2014/main" id="{90DDF695-B032-4CE0-BA8C-515619388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52" y="6015524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>
                <a:latin typeface="+mj-lt"/>
              </a:rPr>
              <a:t>Fonte: Unioncamere Lombardia</a:t>
            </a:r>
          </a:p>
        </p:txBody>
      </p:sp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0E005E29-53A4-4BAD-9169-57840A633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89916"/>
              </p:ext>
            </p:extLst>
          </p:nvPr>
        </p:nvGraphicFramePr>
        <p:xfrm>
          <a:off x="4519857" y="6136211"/>
          <a:ext cx="6286688" cy="531060"/>
        </p:xfrm>
        <a:graphic>
          <a:graphicData uri="http://schemas.openxmlformats.org/drawingml/2006/table">
            <a:tbl>
              <a:tblPr/>
              <a:tblGrid>
                <a:gridCol w="4100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Quota fatturato estero</a:t>
                      </a:r>
                    </a:p>
                  </a:txBody>
                  <a:tcPr anchor="ctr"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39,3%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69ABFFFB-0F35-43D9-AD2E-ABC761CCAE60}"/>
              </a:ext>
            </a:extLst>
          </p:cNvPr>
          <p:cNvSpPr/>
          <p:nvPr/>
        </p:nvSpPr>
        <p:spPr>
          <a:xfrm>
            <a:off x="5394036" y="330879"/>
            <a:ext cx="66501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INDUSTRIA - 1° trimestre 2023 - Lombardia</a:t>
            </a:r>
          </a:p>
        </p:txBody>
      </p:sp>
    </p:spTree>
    <p:extLst>
      <p:ext uri="{BB962C8B-B14F-4D97-AF65-F5344CB8AC3E}">
        <p14:creationId xmlns:p14="http://schemas.microsoft.com/office/powerpoint/2010/main" val="70932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4">
            <a:extLst>
              <a:ext uri="{FF2B5EF4-FFF2-40B4-BE49-F238E27FC236}">
                <a16:creationId xmlns:a16="http://schemas.microsoft.com/office/drawing/2014/main" id="{90DDF695-B032-4CE0-BA8C-515619388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255" y="6569167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3701958" algn="l"/>
              </a:tabLst>
            </a:pPr>
            <a:r>
              <a:rPr lang="it-IT" sz="1200" dirty="0">
                <a:latin typeface="+mj-lt"/>
              </a:rPr>
              <a:t>Fonte: Unioncamere Lombardia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C73FC8E-F548-4999-B21B-9B0F4B835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469" y="416472"/>
            <a:ext cx="56818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INDUSTRIA PRODUZIONE – I SETTORI</a:t>
            </a:r>
          </a:p>
        </p:txBody>
      </p:sp>
      <p:graphicFrame>
        <p:nvGraphicFramePr>
          <p:cNvPr id="8" name="Group 90">
            <a:extLst>
              <a:ext uri="{FF2B5EF4-FFF2-40B4-BE49-F238E27FC236}">
                <a16:creationId xmlns:a16="http://schemas.microsoft.com/office/drawing/2014/main" id="{CC83D6A2-ED9C-4923-93C4-50637FC91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993358"/>
              </p:ext>
            </p:extLst>
          </p:nvPr>
        </p:nvGraphicFramePr>
        <p:xfrm>
          <a:off x="332509" y="943914"/>
          <a:ext cx="10828060" cy="5621031"/>
        </p:xfrm>
        <a:graphic>
          <a:graphicData uri="http://schemas.openxmlformats.org/drawingml/2006/table">
            <a:tbl>
              <a:tblPr/>
              <a:tblGrid>
                <a:gridCol w="369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691">
                  <a:extLst>
                    <a:ext uri="{9D8B030D-6E8A-4147-A177-3AD203B41FA5}">
                      <a16:colId xmlns:a16="http://schemas.microsoft.com/office/drawing/2014/main" val="1814486217"/>
                    </a:ext>
                  </a:extLst>
                </a:gridCol>
                <a:gridCol w="226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6683"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tendenziale</a:t>
                      </a:r>
                    </a:p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1° trim 2023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media 2022/2021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media 2021/2019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Abbigliamento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76205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Mezzi di trasporto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489882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Pelli-calzature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213083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Legno-mobilio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010923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Meccanica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022507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Minerali non metalliferi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67179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29251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Alimentari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9644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957638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Gomma-plastica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-0,1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6697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Tessile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504781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Carta-stampa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674652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Siderurgia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67736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69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EA8A7D9B-ED7C-4A09-A7F3-793DEA659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477" y="1179613"/>
            <a:ext cx="10839323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Variazioni % congiunturali (trimestre precedente)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Variazioni % tendenziali (stesso trimestre 2022)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Variazioni % media annua 2022 su media annua 2021 e su media annua 2019 (pre-crisi)</a:t>
            </a:r>
          </a:p>
          <a:p>
            <a:pPr lvl="0"/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VALORE INDICE UNIONCAMERE LOMBARDIA </a:t>
            </a:r>
            <a:r>
              <a:rPr lang="it-IT" sz="2400" b="1" dirty="0">
                <a:latin typeface="Calibri" panose="020F0502020204030204"/>
              </a:rPr>
              <a:t>106,2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(produzione base 2010=100)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Group 90">
            <a:extLst>
              <a:ext uri="{FF2B5EF4-FFF2-40B4-BE49-F238E27FC236}">
                <a16:creationId xmlns:a16="http://schemas.microsoft.com/office/drawing/2014/main" id="{913A0D74-A85C-41E0-886F-0E1028742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78311"/>
              </p:ext>
            </p:extLst>
          </p:nvPr>
        </p:nvGraphicFramePr>
        <p:xfrm>
          <a:off x="406752" y="2797789"/>
          <a:ext cx="11184883" cy="3153909"/>
        </p:xfrm>
        <a:graphic>
          <a:graphicData uri="http://schemas.openxmlformats.org/drawingml/2006/table">
            <a:tbl>
              <a:tblPr/>
              <a:tblGrid>
                <a:gridCol w="2315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9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4637">
                  <a:extLst>
                    <a:ext uri="{9D8B030D-6E8A-4147-A177-3AD203B41FA5}">
                      <a16:colId xmlns:a16="http://schemas.microsoft.com/office/drawing/2014/main" val="1872347980"/>
                    </a:ext>
                  </a:extLst>
                </a:gridCol>
                <a:gridCol w="2104637">
                  <a:extLst>
                    <a:ext uri="{9D8B030D-6E8A-4147-A177-3AD203B41FA5}">
                      <a16:colId xmlns:a16="http://schemas.microsoft.com/office/drawing/2014/main" val="3545862001"/>
                    </a:ext>
                  </a:extLst>
                </a:gridCol>
              </a:tblGrid>
              <a:tr h="777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Congiunturale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Tendenziale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%</a:t>
                      </a:r>
                    </a:p>
                    <a:p>
                      <a:pPr marL="0" marR="0" lvl="0" indent="0" algn="ct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2022/ </a:t>
                      </a:r>
                    </a:p>
                    <a:p>
                      <a:pPr marL="0" marR="0" lvl="0" indent="0" algn="ct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Var</a:t>
                      </a: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media 2022/ media 2019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Produzione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+0,6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+4,1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+6,9</a:t>
                      </a:r>
                    </a:p>
                  </a:txBody>
                  <a:tcPr marL="6858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+5,3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interni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+0,7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+2,7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+4,9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+0,3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Ordini esteri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+0,2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+3,2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+4,9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+7,0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Fatturato totale</a:t>
                      </a:r>
                    </a:p>
                  </a:txBody>
                  <a:tcPr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+0,9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+5,3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60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57400" algn="l"/>
                        </a:tabLst>
                        <a:defRPr/>
                      </a:pPr>
                      <a:r>
                        <a:rPr kumimoji="0" lang="it-IT" sz="2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+8,9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+9,1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359164"/>
                  </a:ext>
                </a:extLst>
              </a:tr>
            </a:tbl>
          </a:graphicData>
        </a:graphic>
      </p:graphicFrame>
      <p:sp>
        <p:nvSpPr>
          <p:cNvPr id="13" name="Rectangle 64">
            <a:extLst>
              <a:ext uri="{FF2B5EF4-FFF2-40B4-BE49-F238E27FC236}">
                <a16:creationId xmlns:a16="http://schemas.microsoft.com/office/drawing/2014/main" id="{90DDF695-B032-4CE0-BA8C-515619388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52" y="6015524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701958" algn="l"/>
              </a:tabLst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Fonte: Unioncamere Lombardia</a:t>
            </a:r>
          </a:p>
        </p:txBody>
      </p:sp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0E005E29-53A4-4BAD-9169-57840A633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289003"/>
              </p:ext>
            </p:extLst>
          </p:nvPr>
        </p:nvGraphicFramePr>
        <p:xfrm>
          <a:off x="4519857" y="6136211"/>
          <a:ext cx="6268860" cy="531060"/>
        </p:xfrm>
        <a:graphic>
          <a:graphicData uri="http://schemas.openxmlformats.org/drawingml/2006/table">
            <a:tbl>
              <a:tblPr/>
              <a:tblGrid>
                <a:gridCol w="4088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Quota fatturato estero</a:t>
                      </a:r>
                    </a:p>
                  </a:txBody>
                  <a:tcPr anchor="ctr" horzOverflow="overflow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6,8%</a:t>
                      </a:r>
                    </a:p>
                  </a:txBody>
                  <a:tcPr marL="68580" marR="90000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69ABFFFB-0F35-43D9-AD2E-ABC761CCAE60}"/>
              </a:ext>
            </a:extLst>
          </p:cNvPr>
          <p:cNvSpPr/>
          <p:nvPr/>
        </p:nvSpPr>
        <p:spPr>
          <a:xfrm>
            <a:off x="5257799" y="471880"/>
            <a:ext cx="68510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ARTIGIANATO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- 1° trimestre 2023 Lombardia</a:t>
            </a:r>
          </a:p>
        </p:txBody>
      </p:sp>
    </p:spTree>
    <p:extLst>
      <p:ext uri="{BB962C8B-B14F-4D97-AF65-F5344CB8AC3E}">
        <p14:creationId xmlns:p14="http://schemas.microsoft.com/office/powerpoint/2010/main" val="138507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4">
            <a:extLst>
              <a:ext uri="{FF2B5EF4-FFF2-40B4-BE49-F238E27FC236}">
                <a16:creationId xmlns:a16="http://schemas.microsoft.com/office/drawing/2014/main" id="{90DDF695-B032-4CE0-BA8C-515619388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871" y="6365972"/>
            <a:ext cx="21585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701958" algn="l"/>
              </a:tabLst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Fonte: Unioncamere Lombardia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C73FC8E-F548-4999-B21B-9B0F4B835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635" y="444999"/>
            <a:ext cx="61074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ARTIGIANATO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PRODUZIONE – I SETTORI</a:t>
            </a:r>
          </a:p>
        </p:txBody>
      </p:sp>
      <p:graphicFrame>
        <p:nvGraphicFramePr>
          <p:cNvPr id="8" name="Group 90">
            <a:extLst>
              <a:ext uri="{FF2B5EF4-FFF2-40B4-BE49-F238E27FC236}">
                <a16:creationId xmlns:a16="http://schemas.microsoft.com/office/drawing/2014/main" id="{CC83D6A2-ED9C-4923-93C4-50637FC918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193717"/>
              </p:ext>
            </p:extLst>
          </p:nvPr>
        </p:nvGraphicFramePr>
        <p:xfrm>
          <a:off x="646871" y="1076946"/>
          <a:ext cx="10828060" cy="5217243"/>
        </p:xfrm>
        <a:graphic>
          <a:graphicData uri="http://schemas.openxmlformats.org/drawingml/2006/table">
            <a:tbl>
              <a:tblPr/>
              <a:tblGrid>
                <a:gridCol w="369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691">
                  <a:extLst>
                    <a:ext uri="{9D8B030D-6E8A-4147-A177-3AD203B41FA5}">
                      <a16:colId xmlns:a16="http://schemas.microsoft.com/office/drawing/2014/main" val="1814486217"/>
                    </a:ext>
                  </a:extLst>
                </a:gridCol>
                <a:gridCol w="226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6683"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tendenziale</a:t>
                      </a:r>
                    </a:p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1° trim 2023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media 2022/2021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Variazione media 2021/2019</a:t>
                      </a:r>
                    </a:p>
                  </a:txBody>
                  <a:tcPr marL="9525" marR="9525" marT="9525" marB="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7B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Alimentari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76205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Legno-mobilio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213083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Meccanica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7010923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2507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Carta-stampa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67179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29251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Tessile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96440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Pelli-calzature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15,8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957638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Abbigliamento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6697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Gomma-plastica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4504781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Minerali non metalliferi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674652"/>
                  </a:ext>
                </a:extLst>
              </a:tr>
              <a:tr h="348882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Siderurgia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7620" marR="7620" marT="7620" marB="0" anchor="b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67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3209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5144</TotalTime>
  <Words>391</Words>
  <Application>Microsoft Office PowerPoint</Application>
  <PresentationFormat>Widescreen</PresentationFormat>
  <Paragraphs>188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Mezzanzanica</dc:creator>
  <cp:lastModifiedBy>Loredana Caponio</cp:lastModifiedBy>
  <cp:revision>149</cp:revision>
  <cp:lastPrinted>2022-05-09T08:44:12Z</cp:lastPrinted>
  <dcterms:created xsi:type="dcterms:W3CDTF">2021-02-15T08:12:44Z</dcterms:created>
  <dcterms:modified xsi:type="dcterms:W3CDTF">2023-05-10T09:22:55Z</dcterms:modified>
</cp:coreProperties>
</file>