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05" r:id="rId2"/>
    <p:sldId id="300" r:id="rId3"/>
    <p:sldId id="307" r:id="rId4"/>
    <p:sldId id="265" r:id="rId5"/>
    <p:sldId id="266" r:id="rId6"/>
    <p:sldId id="267" r:id="rId7"/>
    <p:sldId id="277" r:id="rId8"/>
    <p:sldId id="278" r:id="rId9"/>
    <p:sldId id="279" r:id="rId10"/>
    <p:sldId id="269" r:id="rId11"/>
    <p:sldId id="281" r:id="rId12"/>
    <p:sldId id="296" r:id="rId13"/>
    <p:sldId id="280" r:id="rId14"/>
    <p:sldId id="270" r:id="rId15"/>
    <p:sldId id="286" r:id="rId16"/>
    <p:sldId id="285" r:id="rId17"/>
    <p:sldId id="271" r:id="rId18"/>
    <p:sldId id="268" r:id="rId19"/>
    <p:sldId id="297" r:id="rId20"/>
    <p:sldId id="303" r:id="rId21"/>
    <p:sldId id="288" r:id="rId22"/>
    <p:sldId id="272" r:id="rId23"/>
    <p:sldId id="284" r:id="rId24"/>
    <p:sldId id="304" r:id="rId25"/>
    <p:sldId id="289" r:id="rId26"/>
    <p:sldId id="256" r:id="rId2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FF0000"/>
    <a:srgbClr val="336699"/>
    <a:srgbClr val="062165"/>
    <a:srgbClr val="002060"/>
    <a:srgbClr val="E6E6E6"/>
    <a:srgbClr val="404040"/>
    <a:srgbClr val="004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6" autoAdjust="0"/>
    <p:restoredTop sz="94811" autoAdjust="0"/>
  </p:normalViewPr>
  <p:slideViewPr>
    <p:cSldViewPr snapToGrid="0">
      <p:cViewPr varScale="1">
        <p:scale>
          <a:sx n="82" d="100"/>
          <a:sy n="82" d="100"/>
        </p:scale>
        <p:origin x="95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7C97-16A8-46EA-AB85-10EA6E41ED30}" type="datetimeFigureOut">
              <a:rPr lang="it-IT" smtClean="0"/>
              <a:t>17/11/2022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73E89-3C77-4E90-A8F4-DF6811575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4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39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44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00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6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75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49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22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1F5B2-A771-41B4-A2B8-8878C3E7F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18" y="1122363"/>
            <a:ext cx="9144000" cy="14176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B15C18-1C75-4CA2-94F1-9AEF7A03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518" y="2909730"/>
            <a:ext cx="9144000" cy="9839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2C1F3-F249-4881-A539-407295AE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C41750-AD25-4340-BAC5-6B481246058A}" type="datetime1">
              <a:rPr lang="it-IT" smtClean="0"/>
              <a:t>17/11/2022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8075E-B125-4535-973D-5988DB80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ED35C3-2694-457B-8D4D-6549AE82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39F5B0CF-AD9E-4A44-ADCD-2A8347D2B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7706" y="4144116"/>
            <a:ext cx="5127625" cy="6159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891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41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3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A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004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92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AA476-556A-46F4-BE8C-67927388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8C429C-2DB2-4D16-B20C-777B92A6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CEA9C-7B49-4013-BF33-B1D470A8D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842653-304B-4518-9A5B-3D9EE711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1C9C57-1487-4DA2-8999-626C8C965CEA}" type="datetime1">
              <a:rPr lang="it-IT" smtClean="0"/>
              <a:t>17/11/2022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7A4071-3411-4FCD-9E57-6135EC32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DA5E3B-122C-4978-9CF0-CCABA508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76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29CF6-80FE-44F7-A0F5-3998B97C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77B3F8-7921-4D00-ADF7-671075271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800E29-AFF4-4D9B-9607-4ACBB0147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C171B3-153E-4797-BF08-884E0F9C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A4E220-C442-4E86-980F-6100564FBC1D}" type="datetime1">
              <a:rPr lang="it-IT" smtClean="0"/>
              <a:t>17/11/2022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4FE395-E065-4D0B-B659-A598ADAD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970175-BA5E-49B5-98FC-069D4DD3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5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BE6D5-27D4-4EBA-8872-9702CBE2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4C9745-8AA3-4785-81CC-BAF59F7B8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EC6402-E6F1-4A18-A463-10009244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25AD8-FE92-41A6-A401-D98FD971518E}" type="datetime1">
              <a:rPr lang="it-IT" smtClean="0"/>
              <a:t>17/11/2022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DD8694-7F5B-4522-BE60-E892CE80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389643-A425-4C0A-AAEB-A28AB242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05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596E4A-3243-4EC2-A0ED-81B2E88FA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A40381-4723-4E52-AB25-E09298BBC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0773BD-4D42-4E1B-84EF-65F15952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2A83E-DD0E-406F-AE83-C27DEF66F9F6}" type="datetime1">
              <a:rPr lang="it-IT" smtClean="0"/>
              <a:t>17/11/2022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86BD69-00D8-451B-A153-B0B538B8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3C3598-5206-491B-A4B3-3B5480E5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02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F90A0-D7F3-4C17-97DB-F265E3A4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379DEB-0F6A-4AF5-B14E-66399F40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51E52-5BE5-41EF-A342-32C76FE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0C57C-B89B-4754-AC3E-134BDF8C3F06}" type="datetime1">
              <a:rPr lang="it-IT" smtClean="0"/>
              <a:t>17/11/2022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03714-EEF5-4A0F-A957-F11011FF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93DB4D-056D-4180-AB9C-DBFC7FAB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80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1884C-686C-44B6-B02F-3027B0A0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FDCEAC-1D3A-459B-8747-84868036C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46749-4921-4998-92EB-D335AA2B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2ACF6-B8AA-4998-A27C-75183D7C028D}" type="datetime1">
              <a:rPr lang="it-IT" smtClean="0"/>
              <a:t>17/11/2022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ABBC35-426B-4142-B324-6F3581E6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75019E-7F59-429E-9DDF-9998F5E0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3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4DA57-5A94-4012-8158-064E5DE0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D2F017-92D1-472B-A37E-5A3A257CA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8DA2D0-076D-41F4-9758-D9870523C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6E181A-7E15-4E80-968F-FF8F7283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509025-86A2-4696-A9F6-A5E14D1265EC}" type="datetime1">
              <a:rPr lang="it-IT" smtClean="0"/>
              <a:t>17/11/2022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5830AB-08FE-4D70-98D8-B2D173A7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65EAC1-A1E5-4902-A01C-956BFC42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5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CE337-8462-416E-B3CC-E86D6087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2CA5D5-4AB7-49D1-8141-CC9B3F865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000679-6372-46BE-8F36-8EE9632B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93B402-0782-4E75-861B-26AB16801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85BA6-DD28-49B8-986E-C9A856779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C6773F-FDB0-466F-8B06-72EB6FA7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BF1C80-CBF9-4F6E-BEC4-D92E666F7CA0}" type="datetime1">
              <a:rPr lang="it-IT" smtClean="0"/>
              <a:t>17/11/2022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CFE3B0-E575-4176-8C5E-41A34076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C9D94D-24A2-493F-A34C-D4BB706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7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5D50A-CA3D-46D2-9C12-48234B94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59D976-C7C2-4538-BD02-26F25D77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086F34-1C4B-4166-9764-60B8BE0433C0}" type="datetime1">
              <a:rPr lang="it-IT" smtClean="0"/>
              <a:t>17/11/2022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D4B124-49B7-43CB-8D93-B0C1EAAD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F9CF6F-760C-4D18-A1B7-3B4E2DD1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13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32340A6-49DD-4AEB-B570-B37B873CEF28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1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_gen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32340A6-49DD-4AEB-B570-B37B873CEF28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65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1BBFB5-7A16-4FF1-8CCA-0421E1C1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B716FC-CCCB-4E71-A51E-2796970D3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40262D-5702-46AD-A4E8-C143DDB76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436" y="6467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2B60-922F-4DFF-AB15-92BB93453B5E}" type="datetime1">
              <a:rPr lang="it-IT" smtClean="0"/>
              <a:t>17/11/2022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2FDE4A-D1A5-41AC-BEA7-F1316B9C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503F85-018F-4C07-816E-F2F70B530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3910" y="6467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5758-368B-4D1E-8648-5A674A93574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5822404-F570-4AAE-AC3F-41534CBF8F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582" y="357504"/>
            <a:ext cx="12204000" cy="27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150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C53D3A6-AAEF-490E-93DA-ED077990A5FD}"/>
              </a:ext>
            </a:extLst>
          </p:cNvPr>
          <p:cNvSpPr>
            <a:spLocks noChangeAspect="1"/>
          </p:cNvSpPr>
          <p:nvPr userDrawn="1"/>
        </p:nvSpPr>
        <p:spPr>
          <a:xfrm>
            <a:off x="35387" y="19097"/>
            <a:ext cx="432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900" b="1" dirty="0" err="1">
                <a:solidFill>
                  <a:srgbClr val="9B4B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unioncamere</a:t>
            </a:r>
            <a:r>
              <a:rPr lang="it-IT" sz="900" b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lombardia</a:t>
            </a:r>
            <a:endParaRPr lang="it-IT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9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Funzione Informazione Economica</a:t>
            </a:r>
            <a:endParaRPr lang="it-IT" sz="9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63CCA1E-D824-4C07-9E9B-EBB5A5357B9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11345424" y="54446"/>
            <a:ext cx="788302" cy="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0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0" r:id="rId9"/>
    <p:sldLayoutId id="2147483662" r:id="rId10"/>
    <p:sldLayoutId id="2147483663" r:id="rId11"/>
    <p:sldLayoutId id="2147483661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AB1F3-B9FB-4AC6-8386-F2C3207A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18" y="807882"/>
            <a:ext cx="9144000" cy="1710626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tx1"/>
                </a:solidFill>
              </a:rPr>
              <a:t>Unioncamere Lombardia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L’Economia della Lombardia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072A4B-9760-4E82-BAEB-275534676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Dinamiche settoriali 3/2022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FCB26B4-C019-4DA3-91D2-210EA341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7705" y="4214526"/>
            <a:ext cx="5127625" cy="615950"/>
          </a:xfrm>
        </p:spPr>
        <p:txBody>
          <a:bodyPr/>
          <a:lstStyle/>
          <a:p>
            <a:r>
              <a:rPr lang="it-IT" dirty="0"/>
              <a:t>Milano  21 novembre 2022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59CFB9-9493-45FA-8348-7FCB80B47F09}"/>
              </a:ext>
            </a:extLst>
          </p:cNvPr>
          <p:cNvGrpSpPr/>
          <p:nvPr/>
        </p:nvGrpSpPr>
        <p:grpSpPr>
          <a:xfrm>
            <a:off x="2590800" y="5113733"/>
            <a:ext cx="6970991" cy="1094636"/>
            <a:chOff x="1475656" y="4146508"/>
            <a:chExt cx="6192688" cy="858493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6BEA889-1767-4FDC-8E28-E3B084D46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656" y="4635669"/>
              <a:ext cx="61926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it-IT" sz="900" i="1" dirty="0">
                  <a:cs typeface="Arial" charset="0"/>
                </a:rPr>
                <a:t>In collaborazione con le Associazioni regionali dell’Artigianato</a:t>
              </a:r>
            </a:p>
            <a:p>
              <a:pPr algn="ctr" eaLnBrk="0" hangingPunct="0"/>
              <a:r>
                <a:rPr lang="it-IT" sz="900" b="1" dirty="0">
                  <a:cs typeface="Arial" charset="0"/>
                </a:rPr>
                <a:t> Confartigianato, CNA, </a:t>
              </a:r>
              <a:r>
                <a:rPr lang="it-IT" sz="900" b="1" dirty="0" err="1">
                  <a:cs typeface="Arial" charset="0"/>
                </a:rPr>
                <a:t>Casartigiani</a:t>
              </a:r>
              <a:r>
                <a:rPr lang="it-IT" sz="900" b="1" dirty="0">
                  <a:cs typeface="Arial" charset="0"/>
                </a:rPr>
                <a:t> e CLAAI</a:t>
              </a:r>
              <a:r>
                <a:rPr lang="it-IT" sz="900" b="1" dirty="0">
                  <a:latin typeface="Times New Roman" pitchFamily="16" charset="0"/>
                </a:rPr>
                <a:t> 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B300D10-C03E-4CD4-905E-55F3770440D2}"/>
                </a:ext>
              </a:extLst>
            </p:cNvPr>
            <p:cNvGrpSpPr/>
            <p:nvPr/>
          </p:nvGrpSpPr>
          <p:grpSpPr>
            <a:xfrm>
              <a:off x="2051720" y="4146508"/>
              <a:ext cx="5040560" cy="351487"/>
              <a:chOff x="2123728" y="4146508"/>
              <a:chExt cx="5040560" cy="351487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8D886F45-A2F4-4387-A81F-28DC6C1F0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3728" y="4146508"/>
                <a:ext cx="578536" cy="351487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92F57A06-CEEF-44B5-A675-6AD922765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44960" y="4175961"/>
                <a:ext cx="867804" cy="292580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D3607478-9DDF-47A5-9E5A-6B0A654F5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6484" y="4150842"/>
                <a:ext cx="867804" cy="342818"/>
              </a:xfrm>
              <a:prstGeom prst="rect">
                <a:avLst/>
              </a:prstGeom>
            </p:spPr>
          </p:pic>
        </p:grpSp>
      </p:grp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4A0F5E3F-5F18-449C-ABC3-03C67E2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EF9161D-E1D8-4D83-A514-FE56523055B3}"/>
              </a:ext>
            </a:extLst>
          </p:cNvPr>
          <p:cNvSpPr/>
          <p:nvPr/>
        </p:nvSpPr>
        <p:spPr>
          <a:xfrm>
            <a:off x="0" y="6467448"/>
            <a:ext cx="12192000" cy="390552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91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317" y="14419"/>
            <a:ext cx="1993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I settori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48D92A-77B5-41F3-8DDB-9D5DCDCC7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43"/>
          <a:stretch/>
        </p:blipFill>
        <p:spPr>
          <a:xfrm>
            <a:off x="118518" y="927279"/>
            <a:ext cx="12064600" cy="53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1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317" y="14419"/>
            <a:ext cx="2214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I settori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2FAB39-448F-4CBC-815D-54F5D4D5E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66"/>
          <a:stretch/>
        </p:blipFill>
        <p:spPr>
          <a:xfrm>
            <a:off x="71808" y="718459"/>
            <a:ext cx="12061477" cy="53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910" y="6483777"/>
            <a:ext cx="2743200" cy="365125"/>
          </a:xfrm>
        </p:spPr>
        <p:txBody>
          <a:bodyPr/>
          <a:lstStyle/>
          <a:p>
            <a:fld id="{CE135758-368B-4D1E-8648-5A674A93574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79" y="46667"/>
            <a:ext cx="2475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Occupazione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9D15C-A74C-458F-9B09-A3999F43D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29"/>
          <a:stretch/>
        </p:blipFill>
        <p:spPr>
          <a:xfrm>
            <a:off x="2309911" y="546627"/>
            <a:ext cx="7524000" cy="57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662" y="27298"/>
            <a:ext cx="2697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Occupazione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2267090-5231-48F1-8E32-CDEFD4A9F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87"/>
          <a:stretch/>
        </p:blipFill>
        <p:spPr>
          <a:xfrm>
            <a:off x="2305315" y="556288"/>
            <a:ext cx="7605894" cy="58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021" y="0"/>
            <a:ext cx="3307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Le classi dimensionali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48A32B-29CB-4FE3-82A0-C2FB8A452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10" y="459847"/>
            <a:ext cx="8819980" cy="58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4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884" y="-27362"/>
            <a:ext cx="3528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Le classi dimensionali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BB9B05-3410-468E-B44B-0E6D964F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9" y="430958"/>
            <a:ext cx="8882487" cy="59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2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567" y="14419"/>
            <a:ext cx="4706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Le destinazioni economiche dei beni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B49273-F04D-4791-9062-4904F52C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72" y="520032"/>
            <a:ext cx="8705240" cy="58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8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748" y="14419"/>
            <a:ext cx="3480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La classificazione Pavitt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DD6981-2354-4951-994B-1E1C72603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54" y="572319"/>
            <a:ext cx="8842691" cy="58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916" y="14419"/>
            <a:ext cx="1926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I prezzi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6E2141-7AC0-4584-B819-98F396A7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5" y="1031505"/>
            <a:ext cx="10671736" cy="4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916" y="14419"/>
            <a:ext cx="2147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I prezzi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A79F13-35F9-4AAA-AA9A-2B784D376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1040194"/>
            <a:ext cx="10625071" cy="48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927" y="14419"/>
            <a:ext cx="1737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Global </a:t>
            </a:r>
            <a:r>
              <a:rPr lang="it-IT" b="1" dirty="0" err="1">
                <a:solidFill>
                  <a:srgbClr val="800000"/>
                </a:solidFill>
              </a:rPr>
              <a:t>overview</a:t>
            </a:r>
            <a:endParaRPr lang="it-IT" b="1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FF53D30-339D-4C3F-9A51-4EFAB4BA3B9B}"/>
              </a:ext>
            </a:extLst>
          </p:cNvPr>
          <p:cNvGrpSpPr/>
          <p:nvPr/>
        </p:nvGrpSpPr>
        <p:grpSpPr>
          <a:xfrm>
            <a:off x="6339478" y="3751367"/>
            <a:ext cx="5715457" cy="2661975"/>
            <a:chOff x="6339478" y="3751367"/>
            <a:chExt cx="5715457" cy="266197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BBA87B9-127B-854B-8CC7-497459E68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49000"/>
                      </a14:imgEffect>
                    </a14:imgLayer>
                  </a14:imgProps>
                </a:ext>
              </a:extLst>
            </a:blip>
            <a:srcRect l="5577" t="2273" r="1330" b="8696"/>
            <a:stretch/>
          </p:blipFill>
          <p:spPr>
            <a:xfrm>
              <a:off x="6339478" y="3786414"/>
              <a:ext cx="5534072" cy="2626928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030E1CA-8B13-EA42-B06B-76C40D54C3C4}"/>
                </a:ext>
              </a:extLst>
            </p:cNvPr>
            <p:cNvSpPr txBox="1"/>
            <p:nvPr/>
          </p:nvSpPr>
          <p:spPr>
            <a:xfrm>
              <a:off x="7826423" y="3751367"/>
              <a:ext cx="422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Economic Sentiment Indicator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F6D2828-75BE-44AD-A409-A4CFA3EE08FD}"/>
              </a:ext>
            </a:extLst>
          </p:cNvPr>
          <p:cNvGrpSpPr/>
          <p:nvPr/>
        </p:nvGrpSpPr>
        <p:grpSpPr>
          <a:xfrm>
            <a:off x="310124" y="3551312"/>
            <a:ext cx="5278913" cy="2905512"/>
            <a:chOff x="310124" y="3551312"/>
            <a:chExt cx="5278913" cy="2905512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7068B9A-165F-864A-B367-DAC3C3A05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124" y="3551312"/>
              <a:ext cx="5278913" cy="2905512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B9EC0D8-CE1D-FB4F-B11E-11159D3F74A3}"/>
                </a:ext>
              </a:extLst>
            </p:cNvPr>
            <p:cNvSpPr txBox="1"/>
            <p:nvPr/>
          </p:nvSpPr>
          <p:spPr>
            <a:xfrm>
              <a:off x="870875" y="3551312"/>
              <a:ext cx="4354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Global container </a:t>
              </a:r>
              <a:r>
                <a:rPr lang="it-IT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freight</a:t>
              </a:r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rate </a:t>
              </a:r>
              <a:r>
                <a:rPr lang="it-IT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index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2D4A3D2-4620-4F1B-A8C7-A1883F427A5E}"/>
              </a:ext>
            </a:extLst>
          </p:cNvPr>
          <p:cNvGrpSpPr/>
          <p:nvPr/>
        </p:nvGrpSpPr>
        <p:grpSpPr>
          <a:xfrm>
            <a:off x="6050072" y="471987"/>
            <a:ext cx="6057326" cy="3148035"/>
            <a:chOff x="6050072" y="471987"/>
            <a:chExt cx="6057326" cy="3148035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BF60008-CE6D-CB4F-B451-BE6B3E9B3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835" r="1535"/>
            <a:stretch/>
          </p:blipFill>
          <p:spPr>
            <a:xfrm>
              <a:off x="6050072" y="526093"/>
              <a:ext cx="6057326" cy="3093929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99F4A29-41FA-3D4C-91F6-1D40B82E6613}"/>
                </a:ext>
              </a:extLst>
            </p:cNvPr>
            <p:cNvSpPr txBox="1"/>
            <p:nvPr/>
          </p:nvSpPr>
          <p:spPr>
            <a:xfrm>
              <a:off x="6339478" y="471987"/>
              <a:ext cx="29738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Euro area </a:t>
              </a:r>
              <a:r>
                <a:rPr lang="it-IT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inflation</a:t>
              </a:r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rate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805F534-B075-4AD9-B9C4-4AA7E15A9845}"/>
              </a:ext>
            </a:extLst>
          </p:cNvPr>
          <p:cNvGrpSpPr/>
          <p:nvPr/>
        </p:nvGrpSpPr>
        <p:grpSpPr>
          <a:xfrm>
            <a:off x="242736" y="402157"/>
            <a:ext cx="5542969" cy="3004251"/>
            <a:chOff x="242736" y="402157"/>
            <a:chExt cx="5542969" cy="300425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CDB3A83-03EB-F341-B3E8-B57EF1E07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372" b="2778"/>
            <a:stretch/>
          </p:blipFill>
          <p:spPr>
            <a:xfrm>
              <a:off x="242736" y="728710"/>
              <a:ext cx="5542969" cy="2677698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CA574BC-81FC-E742-AFDD-DD5C74C07589}"/>
                </a:ext>
              </a:extLst>
            </p:cNvPr>
            <p:cNvSpPr txBox="1"/>
            <p:nvPr/>
          </p:nvSpPr>
          <p:spPr>
            <a:xfrm>
              <a:off x="865875" y="402157"/>
              <a:ext cx="21483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US </a:t>
              </a:r>
              <a:r>
                <a:rPr lang="it-IT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inflation</a:t>
              </a:r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41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069" y="14419"/>
            <a:ext cx="2721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Clima di fiducia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650446-B3F3-4D8F-8EDA-2D78FAE4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37" y="881173"/>
            <a:ext cx="8957722" cy="54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4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069" y="14419"/>
            <a:ext cx="3486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Aspettative produzione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2E86FC-8613-4BF5-B499-706F2E90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58" y="996734"/>
            <a:ext cx="7676543" cy="50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069" y="14419"/>
            <a:ext cx="2591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Le aspettative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48516B-071D-470A-ABDB-6260A840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2" y="727553"/>
            <a:ext cx="10820910" cy="54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069" y="14419"/>
            <a:ext cx="2812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Le aspettative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4D079D-B281-46BC-856A-EA1654A4D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3"/>
          <a:stretch/>
        </p:blipFill>
        <p:spPr>
          <a:xfrm>
            <a:off x="729782" y="746794"/>
            <a:ext cx="10901943" cy="55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3309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</a:t>
            </a:r>
            <a:r>
              <a:rPr lang="it-IT" b="1" dirty="0" err="1"/>
              <a:t>Pre</a:t>
            </a:r>
            <a:r>
              <a:rPr lang="it-IT" b="1" dirty="0"/>
              <a:t> –consuntivo 2022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F41D151-08C7-2740-B35D-D40AC08FA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42624"/>
              </p:ext>
            </p:extLst>
          </p:nvPr>
        </p:nvGraphicFramePr>
        <p:xfrm>
          <a:off x="268582" y="1700468"/>
          <a:ext cx="11425756" cy="331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756">
                  <a:extLst>
                    <a:ext uri="{9D8B030D-6E8A-4147-A177-3AD203B41FA5}">
                      <a16:colId xmlns:a16="http://schemas.microsoft.com/office/drawing/2014/main" val="248176405"/>
                    </a:ext>
                  </a:extLst>
                </a:gridCol>
                <a:gridCol w="5796000">
                  <a:extLst>
                    <a:ext uri="{9D8B030D-6E8A-4147-A177-3AD203B41FA5}">
                      <a16:colId xmlns:a16="http://schemas.microsoft.com/office/drawing/2014/main" val="1120627628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1034152526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726858817"/>
                    </a:ext>
                  </a:extLst>
                </a:gridCol>
              </a:tblGrid>
              <a:tr h="987949">
                <a:tc gridSpan="2">
                  <a:txBody>
                    <a:bodyPr/>
                    <a:lstStyle/>
                    <a:p>
                      <a:pPr algn="ctr"/>
                      <a:r>
                        <a:rPr lang="it-IT" sz="3200" dirty="0"/>
                        <a:t>SCENARIO LOMBARDIA</a:t>
                      </a:r>
                      <a:endParaRPr lang="it-IT" sz="14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Crescita media annua</a:t>
                      </a:r>
                    </a:p>
                    <a:p>
                      <a:pPr algn="ctr"/>
                      <a:r>
                        <a:rPr lang="it-IT" sz="1800" dirty="0"/>
                        <a:t>2022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Tasso di crescita acquisito</a:t>
                      </a:r>
                    </a:p>
                    <a:p>
                      <a:pPr algn="ctr"/>
                      <a:r>
                        <a:rPr lang="it-IT" sz="1800" dirty="0"/>
                        <a:t>per il 2023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02008"/>
                  </a:ext>
                </a:extLst>
              </a:tr>
              <a:tr h="77465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Contrazione moderata nel 4° trimestre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it-IT" sz="2400" dirty="0"/>
                        <a:t>+6,3%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C00000"/>
                          </a:solidFill>
                        </a:rPr>
                        <a:t>-0,3%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798542"/>
                  </a:ext>
                </a:extLst>
              </a:tr>
              <a:tr h="77465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Stabilità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+6,6%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+0,6%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491431"/>
                  </a:ext>
                </a:extLst>
              </a:tr>
              <a:tr h="77465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Crescita moderata nel 4° trimestre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+7,0%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+1,4%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005010"/>
                  </a:ext>
                </a:extLst>
              </a:tr>
            </a:tbl>
          </a:graphicData>
        </a:graphic>
      </p:graphicFrame>
      <p:sp>
        <p:nvSpPr>
          <p:cNvPr id="7" name="Freccia in giù 13">
            <a:extLst>
              <a:ext uri="{FF2B5EF4-FFF2-40B4-BE49-F238E27FC236}">
                <a16:creationId xmlns:a16="http://schemas.microsoft.com/office/drawing/2014/main" id="{AE5CB8FD-227B-464B-8F06-169874F393B1}"/>
              </a:ext>
            </a:extLst>
          </p:cNvPr>
          <p:cNvSpPr/>
          <p:nvPr/>
        </p:nvSpPr>
        <p:spPr>
          <a:xfrm>
            <a:off x="554599" y="2727854"/>
            <a:ext cx="597159" cy="6438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15">
            <a:extLst>
              <a:ext uri="{FF2B5EF4-FFF2-40B4-BE49-F238E27FC236}">
                <a16:creationId xmlns:a16="http://schemas.microsoft.com/office/drawing/2014/main" id="{2D2E2733-A34D-D947-9FEC-3B40206AA28A}"/>
              </a:ext>
            </a:extLst>
          </p:cNvPr>
          <p:cNvSpPr/>
          <p:nvPr/>
        </p:nvSpPr>
        <p:spPr>
          <a:xfrm rot="16200000">
            <a:off x="554599" y="3508515"/>
            <a:ext cx="597159" cy="64381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6">
            <a:extLst>
              <a:ext uri="{FF2B5EF4-FFF2-40B4-BE49-F238E27FC236}">
                <a16:creationId xmlns:a16="http://schemas.microsoft.com/office/drawing/2014/main" id="{EAC2AD9B-CB09-9846-B181-7444D767447D}"/>
              </a:ext>
            </a:extLst>
          </p:cNvPr>
          <p:cNvSpPr/>
          <p:nvPr/>
        </p:nvSpPr>
        <p:spPr>
          <a:xfrm rot="10800000">
            <a:off x="554598" y="4310743"/>
            <a:ext cx="597159" cy="6438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57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948" y="14419"/>
            <a:ext cx="4374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Sintesi</a:t>
            </a:r>
            <a:r>
              <a:rPr lang="it-IT" b="1" dirty="0"/>
              <a:t> – Confronti nazionali e internazionali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F3BA994-D5E2-EF41-A740-897EFC181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98" y="541274"/>
            <a:ext cx="9692803" cy="59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AB1F3-B9FB-4AC6-8386-F2C3207A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18" y="807882"/>
            <a:ext cx="9144000" cy="1710626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tx1"/>
                </a:solidFill>
              </a:rPr>
              <a:t>Unioncamere Lombardia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L’Economia della Lombardia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072A4B-9760-4E82-BAEB-275534676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Dinamiche settoriali 3/2022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FCB26B4-C019-4DA3-91D2-210EA341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7705" y="4214526"/>
            <a:ext cx="5127625" cy="615950"/>
          </a:xfrm>
        </p:spPr>
        <p:txBody>
          <a:bodyPr/>
          <a:lstStyle/>
          <a:p>
            <a:r>
              <a:rPr lang="it-IT" dirty="0"/>
              <a:t>Milano 21 novembre 2022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59CFB9-9493-45FA-8348-7FCB80B47F09}"/>
              </a:ext>
            </a:extLst>
          </p:cNvPr>
          <p:cNvGrpSpPr/>
          <p:nvPr/>
        </p:nvGrpSpPr>
        <p:grpSpPr>
          <a:xfrm>
            <a:off x="2590800" y="5113733"/>
            <a:ext cx="6970991" cy="1094636"/>
            <a:chOff x="1475656" y="4146508"/>
            <a:chExt cx="6192688" cy="858493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6BEA889-1767-4FDC-8E28-E3B084D46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656" y="4635669"/>
              <a:ext cx="61926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it-IT" sz="900" i="1" dirty="0">
                  <a:cs typeface="Arial" charset="0"/>
                </a:rPr>
                <a:t>In collaborazione con le Associazioni regionali dell’Artigianato</a:t>
              </a:r>
            </a:p>
            <a:p>
              <a:pPr algn="ctr" eaLnBrk="0" hangingPunct="0"/>
              <a:r>
                <a:rPr lang="it-IT" sz="900" b="1" dirty="0">
                  <a:cs typeface="Arial" charset="0"/>
                </a:rPr>
                <a:t> Confartigianato, CNA, </a:t>
              </a:r>
              <a:r>
                <a:rPr lang="it-IT" sz="900" b="1" dirty="0" err="1">
                  <a:cs typeface="Arial" charset="0"/>
                </a:rPr>
                <a:t>Casartigiani</a:t>
              </a:r>
              <a:r>
                <a:rPr lang="it-IT" sz="900" b="1" dirty="0">
                  <a:cs typeface="Arial" charset="0"/>
                </a:rPr>
                <a:t> e CLAAI</a:t>
              </a:r>
              <a:r>
                <a:rPr lang="it-IT" sz="900" b="1" dirty="0">
                  <a:latin typeface="Times New Roman" pitchFamily="16" charset="0"/>
                </a:rPr>
                <a:t> 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B300D10-C03E-4CD4-905E-55F3770440D2}"/>
                </a:ext>
              </a:extLst>
            </p:cNvPr>
            <p:cNvGrpSpPr/>
            <p:nvPr/>
          </p:nvGrpSpPr>
          <p:grpSpPr>
            <a:xfrm>
              <a:off x="2051720" y="4146508"/>
              <a:ext cx="5040560" cy="351487"/>
              <a:chOff x="2123728" y="4146508"/>
              <a:chExt cx="5040560" cy="351487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8D886F45-A2F4-4387-A81F-28DC6C1F0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3728" y="4146508"/>
                <a:ext cx="578536" cy="351487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92F57A06-CEEF-44B5-A675-6AD922765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44960" y="4175961"/>
                <a:ext cx="867804" cy="292580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D3607478-9DDF-47A5-9E5A-6B0A654F5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6484" y="4150842"/>
                <a:ext cx="867804" cy="342818"/>
              </a:xfrm>
              <a:prstGeom prst="rect">
                <a:avLst/>
              </a:prstGeom>
            </p:spPr>
          </p:pic>
        </p:grpSp>
      </p:grp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4A0F5E3F-5F18-449C-ABC3-03C67E2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EF9161D-E1D8-4D83-A514-FE56523055B3}"/>
              </a:ext>
            </a:extLst>
          </p:cNvPr>
          <p:cNvSpPr/>
          <p:nvPr/>
        </p:nvSpPr>
        <p:spPr>
          <a:xfrm>
            <a:off x="0" y="6467448"/>
            <a:ext cx="12192000" cy="390552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76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927" y="14419"/>
            <a:ext cx="1737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Global </a:t>
            </a:r>
            <a:r>
              <a:rPr lang="it-IT" b="1" dirty="0" err="1">
                <a:solidFill>
                  <a:srgbClr val="800000"/>
                </a:solidFill>
              </a:rPr>
              <a:t>overview</a:t>
            </a:r>
            <a:endParaRPr lang="it-IT" b="1" dirty="0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C207148A-9C20-0144-A805-5487B94A1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40173"/>
              </p:ext>
            </p:extLst>
          </p:nvPr>
        </p:nvGraphicFramePr>
        <p:xfrm>
          <a:off x="5644754" y="549308"/>
          <a:ext cx="6416549" cy="3839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549">
                  <a:extLst>
                    <a:ext uri="{9D8B030D-6E8A-4147-A177-3AD203B41FA5}">
                      <a16:colId xmlns:a16="http://schemas.microsoft.com/office/drawing/2014/main" val="28855918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7817416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702898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925669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138204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1488629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399323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95200804"/>
                    </a:ext>
                  </a:extLst>
                </a:gridCol>
              </a:tblGrid>
              <a:tr h="58525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 GDP growth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21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rgbClr val="0621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Ottobre 2022 WEO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Ottobre vs Luglio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Ottobre vs. Aprile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83881"/>
                  </a:ext>
                </a:extLst>
              </a:tr>
              <a:tr h="3468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rgbClr val="062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02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effectLst/>
                        </a:rPr>
                        <a:t>Mondo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842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effectLst/>
                        </a:rPr>
                        <a:t>Economie avanzate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-0,9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-1,3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465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effectLst/>
                        </a:rPr>
                        <a:t>USA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49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effectLst/>
                        </a:rPr>
                        <a:t>China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065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effectLst/>
                        </a:rPr>
                        <a:t>Russia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791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1" u="none" strike="noStrike" dirty="0">
                          <a:effectLst/>
                        </a:rPr>
                        <a:t>EU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379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1" u="none" strike="noStrike" dirty="0">
                          <a:effectLst/>
                        </a:rPr>
                        <a:t>Germania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i="1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946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400" b="1" u="none" strike="noStrike" dirty="0">
                          <a:effectLst/>
                        </a:rPr>
                        <a:t>Francia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62578"/>
                  </a:ext>
                </a:extLst>
              </a:tr>
              <a:tr h="315419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u="none" strike="noStrike" dirty="0">
                          <a:effectLst/>
                        </a:rPr>
                        <a:t>Italia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87052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FFED03E-9D14-49A3-ABAA-499F90BC2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95709"/>
              </p:ext>
            </p:extLst>
          </p:nvPr>
        </p:nvGraphicFramePr>
        <p:xfrm>
          <a:off x="1763221" y="4796841"/>
          <a:ext cx="7557796" cy="11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8107">
                  <a:extLst>
                    <a:ext uri="{9D8B030D-6E8A-4147-A177-3AD203B41FA5}">
                      <a16:colId xmlns:a16="http://schemas.microsoft.com/office/drawing/2014/main" val="30838564"/>
                    </a:ext>
                  </a:extLst>
                </a:gridCol>
                <a:gridCol w="1754863">
                  <a:extLst>
                    <a:ext uri="{9D8B030D-6E8A-4147-A177-3AD203B41FA5}">
                      <a16:colId xmlns:a16="http://schemas.microsoft.com/office/drawing/2014/main" val="960434509"/>
                    </a:ext>
                  </a:extLst>
                </a:gridCol>
                <a:gridCol w="1674826">
                  <a:extLst>
                    <a:ext uri="{9D8B030D-6E8A-4147-A177-3AD203B41FA5}">
                      <a16:colId xmlns:a16="http://schemas.microsoft.com/office/drawing/2014/main" val="135325077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Altre previsioni ITALIA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62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rgbClr val="062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062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1596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Commissione Europea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05229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u="none" strike="noStrike" dirty="0" err="1">
                          <a:effectLst/>
                          <a:latin typeface="+mn-lt"/>
                        </a:rPr>
                        <a:t>Moodys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0408064"/>
                  </a:ext>
                </a:extLst>
              </a:tr>
            </a:tbl>
          </a:graphicData>
        </a:graphic>
      </p:graphicFrame>
      <p:grpSp>
        <p:nvGrpSpPr>
          <p:cNvPr id="14" name="Gruppo 13">
            <a:extLst>
              <a:ext uri="{FF2B5EF4-FFF2-40B4-BE49-F238E27FC236}">
                <a16:creationId xmlns:a16="http://schemas.microsoft.com/office/drawing/2014/main" id="{E83F8F79-1510-4DEB-B094-7E9B4E8E3329}"/>
              </a:ext>
            </a:extLst>
          </p:cNvPr>
          <p:cNvGrpSpPr/>
          <p:nvPr/>
        </p:nvGrpSpPr>
        <p:grpSpPr>
          <a:xfrm>
            <a:off x="127609" y="791712"/>
            <a:ext cx="5400000" cy="3420000"/>
            <a:chOff x="6156101" y="2434935"/>
            <a:chExt cx="5951899" cy="400077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203A130-A057-442C-9913-9D6107527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01" y="2467440"/>
              <a:ext cx="5951899" cy="396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332B8D0F-6FBA-4FD3-AD17-761EE38AD7E2}"/>
                </a:ext>
              </a:extLst>
            </p:cNvPr>
            <p:cNvSpPr/>
            <p:nvPr/>
          </p:nvSpPr>
          <p:spPr>
            <a:xfrm>
              <a:off x="6156101" y="2434935"/>
              <a:ext cx="42114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JPMorgan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 Global Manufacturing PMI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96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5714" y="6467448"/>
            <a:ext cx="1271396" cy="365125"/>
          </a:xfrm>
        </p:spPr>
        <p:txBody>
          <a:bodyPr/>
          <a:lstStyle/>
          <a:p>
            <a:fld id="{CE135758-368B-4D1E-8648-5A674A935741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595" y="14419"/>
            <a:ext cx="441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Principali indicatori congiunturali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7940AA-9FEB-47CD-AEA5-8BBEE8FE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8" y="868940"/>
            <a:ext cx="10805444" cy="50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595" y="14419"/>
            <a:ext cx="42067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Principali indicatori tendenziali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D39E62-E61B-401F-9FAF-BC548CC4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43"/>
          <a:stretch/>
        </p:blipFill>
        <p:spPr>
          <a:xfrm>
            <a:off x="1978643" y="1559242"/>
            <a:ext cx="8242479" cy="37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9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06" y="14419"/>
            <a:ext cx="2628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Industria </a:t>
            </a:r>
            <a:r>
              <a:rPr lang="it-IT" b="1" dirty="0"/>
              <a:t>– Altri indicatori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7FA6D4-93B0-4AAE-B0BD-F4CC1719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38" y="1557935"/>
            <a:ext cx="10370885" cy="39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9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595" y="14419"/>
            <a:ext cx="4633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Principali indicatori congiunturali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BCBB52-41FD-4B6A-81FB-8BECC858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6" y="1090631"/>
            <a:ext cx="10540658" cy="49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595" y="14419"/>
            <a:ext cx="4427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Principali indicatori tendenziali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2826952-DFD7-402C-8A87-6DB1C8DAA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03"/>
          <a:stretch/>
        </p:blipFill>
        <p:spPr>
          <a:xfrm>
            <a:off x="1930401" y="1324783"/>
            <a:ext cx="8335879" cy="38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36699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06" y="14419"/>
            <a:ext cx="2850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Artigianato </a:t>
            </a:r>
            <a:r>
              <a:rPr lang="it-IT" b="1" dirty="0"/>
              <a:t>– Altri indicatori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7E4FDE-9548-47F9-AC35-DB934B45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0" y="1603509"/>
            <a:ext cx="10716830" cy="37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54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989898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23176</TotalTime>
  <Words>500</Words>
  <Application>Microsoft Office PowerPoint</Application>
  <PresentationFormat>Widescreen</PresentationFormat>
  <Paragraphs>203</Paragraphs>
  <Slides>26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di Office</vt:lpstr>
      <vt:lpstr>Unioncamere Lombardia  L’Economia della Lombardia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Unioncamere Lombardia  L’Economia della Lombardia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Mezzanzanica</dc:creator>
  <cp:lastModifiedBy>Lorenzo Mezzanzanica</cp:lastModifiedBy>
  <cp:revision>854</cp:revision>
  <cp:lastPrinted>2022-05-03T08:49:44Z</cp:lastPrinted>
  <dcterms:created xsi:type="dcterms:W3CDTF">2022-04-07T07:53:20Z</dcterms:created>
  <dcterms:modified xsi:type="dcterms:W3CDTF">2022-11-17T14:51:38Z</dcterms:modified>
</cp:coreProperties>
</file>