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4" r:id="rId2"/>
    <p:sldId id="262" r:id="rId3"/>
    <p:sldId id="263" r:id="rId4"/>
    <p:sldId id="265" r:id="rId5"/>
  </p:sldIdLst>
  <p:sldSz cx="12192000" cy="6858000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14E56D-4958-47D0-B0DA-5F25F0563174}" type="datetimeFigureOut">
              <a:rPr lang="it-IT" smtClean="0"/>
              <a:pPr/>
              <a:t>11/05/2021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F0B1C2-517D-4147-AFC6-00277ED383F0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1921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C479C-FD9F-4937-9289-275C9B7255F3}" type="datetimeFigureOut">
              <a:rPr lang="it-IT" smtClean="0"/>
              <a:pPr/>
              <a:t>11/05/2021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3A220-FC38-406E-BFC7-023C53EE352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59252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C479C-FD9F-4937-9289-275C9B7255F3}" type="datetimeFigureOut">
              <a:rPr lang="it-IT" smtClean="0"/>
              <a:pPr/>
              <a:t>11/05/2021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3A220-FC38-406E-BFC7-023C53EE352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2889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C479C-FD9F-4937-9289-275C9B7255F3}" type="datetimeFigureOut">
              <a:rPr lang="it-IT" smtClean="0"/>
              <a:pPr/>
              <a:t>11/05/2021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3A220-FC38-406E-BFC7-023C53EE352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97181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C479C-FD9F-4937-9289-275C9B7255F3}" type="datetimeFigureOut">
              <a:rPr lang="it-IT" smtClean="0"/>
              <a:pPr/>
              <a:t>11/05/2021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3A220-FC38-406E-BFC7-023C53EE352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0303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C479C-FD9F-4937-9289-275C9B7255F3}" type="datetimeFigureOut">
              <a:rPr lang="it-IT" smtClean="0"/>
              <a:pPr/>
              <a:t>11/05/2021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3A220-FC38-406E-BFC7-023C53EE352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5370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C479C-FD9F-4937-9289-275C9B7255F3}" type="datetimeFigureOut">
              <a:rPr lang="it-IT" smtClean="0"/>
              <a:pPr/>
              <a:t>11/05/2021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3A220-FC38-406E-BFC7-023C53EE352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7971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C479C-FD9F-4937-9289-275C9B7255F3}" type="datetimeFigureOut">
              <a:rPr lang="it-IT" smtClean="0"/>
              <a:pPr/>
              <a:t>11/05/2021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3A220-FC38-406E-BFC7-023C53EE352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89691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C479C-FD9F-4937-9289-275C9B7255F3}" type="datetimeFigureOut">
              <a:rPr lang="it-IT" smtClean="0"/>
              <a:pPr/>
              <a:t>11/05/2021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3A220-FC38-406E-BFC7-023C53EE352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168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C479C-FD9F-4937-9289-275C9B7255F3}" type="datetimeFigureOut">
              <a:rPr lang="it-IT" smtClean="0"/>
              <a:pPr/>
              <a:t>11/05/2021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3A220-FC38-406E-BFC7-023C53EE352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5898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C479C-FD9F-4937-9289-275C9B7255F3}" type="datetimeFigureOut">
              <a:rPr lang="it-IT" smtClean="0"/>
              <a:pPr/>
              <a:t>11/05/2021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3A220-FC38-406E-BFC7-023C53EE352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48262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C479C-FD9F-4937-9289-275C9B7255F3}" type="datetimeFigureOut">
              <a:rPr lang="it-IT" smtClean="0"/>
              <a:pPr/>
              <a:t>11/05/2021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3A220-FC38-406E-BFC7-023C53EE352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9239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3C479C-FD9F-4937-9289-275C9B7255F3}" type="datetimeFigureOut">
              <a:rPr lang="it-IT" smtClean="0"/>
              <a:pPr/>
              <a:t>11/05/2021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A220-FC38-406E-BFC7-023C53EE352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93586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BE08B58-9612-4A8F-A1C0-887C317BFAA4}" type="slidenum">
              <a:rPr lang="it-IT" smtClean="0"/>
              <a:pPr/>
              <a:t>1</a:t>
            </a:fld>
            <a:endParaRPr lang="it-IT"/>
          </a:p>
        </p:txBody>
      </p:sp>
      <p:sp>
        <p:nvSpPr>
          <p:cNvPr id="8196" name="Rectangle 3"/>
          <p:cNvSpPr>
            <a:spLocks noChangeArrowheads="1"/>
          </p:cNvSpPr>
          <p:nvPr/>
        </p:nvSpPr>
        <p:spPr bwMode="auto">
          <a:xfrm>
            <a:off x="1643562" y="367921"/>
            <a:ext cx="7467365" cy="1969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it-IT" sz="4000" b="1" dirty="0" smtClean="0"/>
              <a:t>INDUSTRIA</a:t>
            </a:r>
            <a:endParaRPr lang="it-IT" sz="2800" b="1" dirty="0" smtClean="0"/>
          </a:p>
          <a:p>
            <a:r>
              <a:rPr lang="it-IT" sz="2800" b="1" dirty="0" smtClean="0"/>
              <a:t>Sintesi </a:t>
            </a:r>
            <a:r>
              <a:rPr lang="it-IT" sz="2800" b="1" dirty="0"/>
              <a:t>dei risultati </a:t>
            </a:r>
            <a:r>
              <a:rPr lang="it-IT" sz="2800" b="1" dirty="0" smtClean="0"/>
              <a:t>1° </a:t>
            </a:r>
            <a:r>
              <a:rPr lang="it-IT" sz="2800" b="1" dirty="0"/>
              <a:t>trimestre </a:t>
            </a:r>
            <a:r>
              <a:rPr lang="it-IT" sz="2800" b="1" dirty="0" smtClean="0"/>
              <a:t>2021 </a:t>
            </a:r>
            <a:r>
              <a:rPr lang="it-IT" sz="2800" b="1" dirty="0"/>
              <a:t>- Lombardia</a:t>
            </a:r>
          </a:p>
          <a:p>
            <a:r>
              <a:rPr lang="it-IT" b="1" dirty="0">
                <a:solidFill>
                  <a:srgbClr val="A50021"/>
                </a:solidFill>
              </a:rPr>
              <a:t>Variazioni % congiunturali </a:t>
            </a:r>
            <a:r>
              <a:rPr lang="it-IT" b="1" dirty="0" smtClean="0">
                <a:solidFill>
                  <a:srgbClr val="A50021"/>
                </a:solidFill>
              </a:rPr>
              <a:t>(trimestre precedente)</a:t>
            </a:r>
          </a:p>
          <a:p>
            <a:r>
              <a:rPr lang="it-IT" b="1" dirty="0" smtClean="0">
                <a:solidFill>
                  <a:srgbClr val="A50021"/>
                </a:solidFill>
              </a:rPr>
              <a:t>Variazioni % tendenziali (stesso trimestre 2020)</a:t>
            </a:r>
          </a:p>
          <a:p>
            <a:r>
              <a:rPr lang="it-IT" b="1" dirty="0" smtClean="0">
                <a:solidFill>
                  <a:srgbClr val="A50021"/>
                </a:solidFill>
              </a:rPr>
              <a:t>Variazioni % 1° trimestre 2021 sul livello medio annuo 2019 (pre-crisi)</a:t>
            </a:r>
            <a:endParaRPr lang="it-IT" b="1" dirty="0"/>
          </a:p>
        </p:txBody>
      </p:sp>
      <p:graphicFrame>
        <p:nvGraphicFramePr>
          <p:cNvPr id="144474" name="Group 9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976358"/>
              </p:ext>
            </p:extLst>
          </p:nvPr>
        </p:nvGraphicFramePr>
        <p:xfrm>
          <a:off x="483327" y="2380335"/>
          <a:ext cx="11183739" cy="3284541"/>
        </p:xfrm>
        <a:graphic>
          <a:graphicData uri="http://schemas.openxmlformats.org/drawingml/2006/table">
            <a:tbl>
              <a:tblPr/>
              <a:tblGrid>
                <a:gridCol w="28299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573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751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213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180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Congiunturale</a:t>
                      </a:r>
                      <a:endParaRPr kumimoji="0" lang="it-IT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Tendenziale</a:t>
                      </a:r>
                      <a:endParaRPr kumimoji="0" lang="it-IT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Var</a:t>
                      </a:r>
                      <a:r>
                        <a:rPr kumimoji="0" lang="it-IT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. rispetto a </a:t>
                      </a:r>
                      <a:br>
                        <a:rPr kumimoji="0" lang="it-IT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</a:br>
                      <a:r>
                        <a:rPr kumimoji="0" lang="it-IT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pre-crisi (media 2019)</a:t>
                      </a:r>
                      <a:endParaRPr kumimoji="0" lang="it-IT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68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Produzione</a:t>
                      </a:r>
                    </a:p>
                  </a:txBody>
                  <a:tcPr horzOverflow="overflow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60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057400" algn="l"/>
                        </a:tabLst>
                      </a:pPr>
                      <a:r>
                        <a:rPr kumimoji="0" lang="it-IT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+0,2</a:t>
                      </a:r>
                      <a:endParaRPr kumimoji="0" lang="it-IT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900000" marT="0" marB="0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Times New Roman" pitchFamily="18" charset="0"/>
                        </a:rPr>
                        <a:t>+8,7</a:t>
                      </a:r>
                    </a:p>
                  </a:txBody>
                  <a:tcPr marL="68400" marR="828000" marT="0" marB="0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60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057400" algn="l"/>
                        </a:tabLst>
                      </a:pPr>
                      <a:r>
                        <a:rPr kumimoji="0" lang="it-IT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-2,3</a:t>
                      </a:r>
                      <a:endParaRPr kumimoji="0" lang="it-IT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900000" marT="0" marB="0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68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Ordini interni</a:t>
                      </a:r>
                    </a:p>
                  </a:txBody>
                  <a:tcPr horzOverflow="overflow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+1,3</a:t>
                      </a:r>
                      <a:endParaRPr kumimoji="0" lang="it-IT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900000" marT="0" marB="0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+12,6</a:t>
                      </a:r>
                      <a:endParaRPr kumimoji="0" lang="it-IT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900000" marT="0" marB="0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+3,9</a:t>
                      </a:r>
                      <a:endParaRPr kumimoji="0" lang="it-IT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900000" marT="0" marB="0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68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Ordini esteri</a:t>
                      </a:r>
                    </a:p>
                  </a:txBody>
                  <a:tcPr horzOverflow="overflow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+1,3</a:t>
                      </a:r>
                      <a:endParaRPr kumimoji="0" lang="it-IT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900000" marT="0" marB="0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+10,5</a:t>
                      </a:r>
                      <a:endParaRPr kumimoji="0" lang="it-IT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900000" marT="0" marB="0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+4,6</a:t>
                      </a:r>
                      <a:endParaRPr kumimoji="0" lang="it-IT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900000" marT="0" marB="0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68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Fatturato totale</a:t>
                      </a:r>
                    </a:p>
                  </a:txBody>
                  <a:tcPr horzOverflow="overflow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+0,5</a:t>
                      </a:r>
                      <a:endParaRPr kumimoji="0" lang="it-IT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900000" marT="0" marB="0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Times New Roman" pitchFamily="18" charset="0"/>
                        </a:rPr>
                        <a:t>+11,1</a:t>
                      </a:r>
                    </a:p>
                    <a:p>
                      <a:pPr algn="r"/>
                      <a:endParaRPr lang="it-IT" dirty="0">
                        <a:solidFill>
                          <a:schemeClr val="tx1"/>
                        </a:solidFill>
                      </a:endParaRPr>
                    </a:p>
                  </a:txBody>
                  <a:tcPr marL="68400" marR="828000" marT="0" marB="0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-4,9</a:t>
                      </a:r>
                      <a:endParaRPr kumimoji="0" lang="it-IT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900000" marT="0" marB="0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5359164"/>
                  </a:ext>
                </a:extLst>
              </a:tr>
            </a:tbl>
          </a:graphicData>
        </a:graphic>
      </p:graphicFrame>
      <p:sp>
        <p:nvSpPr>
          <p:cNvPr id="8232" name="Rectangle 64"/>
          <p:cNvSpPr>
            <a:spLocks noChangeArrowheads="1"/>
          </p:cNvSpPr>
          <p:nvPr/>
        </p:nvSpPr>
        <p:spPr bwMode="auto">
          <a:xfrm>
            <a:off x="36847" y="6538912"/>
            <a:ext cx="215854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tabLst>
                <a:tab pos="3701958" algn="l"/>
              </a:tabLst>
            </a:pPr>
            <a:r>
              <a:rPr lang="it-IT" sz="1200" dirty="0"/>
              <a:t>Fonte: Unioncamere Lombardia</a:t>
            </a:r>
          </a:p>
        </p:txBody>
      </p:sp>
      <p:graphicFrame>
        <p:nvGraphicFramePr>
          <p:cNvPr id="6" name="Tabel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4057572"/>
              </p:ext>
            </p:extLst>
          </p:nvPr>
        </p:nvGraphicFramePr>
        <p:xfrm>
          <a:off x="5598160" y="5869815"/>
          <a:ext cx="6268860" cy="531060"/>
        </p:xfrm>
        <a:graphic>
          <a:graphicData uri="http://schemas.openxmlformats.org/drawingml/2006/table">
            <a:tbl>
              <a:tblPr/>
              <a:tblGrid>
                <a:gridCol w="40889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798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10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Quota fatturato estero</a:t>
                      </a:r>
                    </a:p>
                  </a:txBody>
                  <a:tcPr anchor="ctr" horzOverflow="overflow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39,6%</a:t>
                      </a:r>
                      <a:endParaRPr kumimoji="0" lang="it-IT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900000" marT="0" marB="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Rectangle 13"/>
          <p:cNvSpPr>
            <a:spLocks noChangeArrowheads="1"/>
          </p:cNvSpPr>
          <p:nvPr/>
        </p:nvSpPr>
        <p:spPr bwMode="auto">
          <a:xfrm flipV="1">
            <a:off x="-9582" y="389419"/>
            <a:ext cx="12155574" cy="45719"/>
          </a:xfrm>
          <a:prstGeom prst="rect">
            <a:avLst/>
          </a:prstGeom>
          <a:gradFill rotWithShape="0">
            <a:gsLst>
              <a:gs pos="0">
                <a:srgbClr val="990000"/>
              </a:gs>
              <a:gs pos="100000">
                <a:srgbClr val="990000">
                  <a:gamma/>
                  <a:tint val="30196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it-IT" sz="1500"/>
          </a:p>
        </p:txBody>
      </p:sp>
      <p:pic>
        <p:nvPicPr>
          <p:cNvPr id="8" name="Immagin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82200" y="44005"/>
            <a:ext cx="1944000" cy="319515"/>
          </a:xfrm>
          <a:prstGeom prst="rect">
            <a:avLst/>
          </a:prstGeom>
        </p:spPr>
      </p:pic>
      <p:sp>
        <p:nvSpPr>
          <p:cNvPr id="9" name="Rettangolo 8"/>
          <p:cNvSpPr>
            <a:spLocks noChangeAspect="1"/>
          </p:cNvSpPr>
          <p:nvPr/>
        </p:nvSpPr>
        <p:spPr>
          <a:xfrm>
            <a:off x="35387" y="19097"/>
            <a:ext cx="4320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it-IT" sz="900" b="1" dirty="0" err="1">
                <a:solidFill>
                  <a:srgbClr val="9B4B58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unioncamere</a:t>
            </a:r>
            <a:r>
              <a:rPr lang="it-IT" sz="900" b="1" dirty="0" err="1">
                <a:solidFill>
                  <a:srgbClr val="59595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lombardia</a:t>
            </a:r>
            <a:endParaRPr lang="it-IT" sz="9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900" dirty="0">
                <a:solidFill>
                  <a:srgbClr val="59595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Funzione Informazione Economica</a:t>
            </a:r>
            <a:endParaRPr lang="it-IT" sz="900" dirty="0"/>
          </a:p>
        </p:txBody>
      </p:sp>
    </p:spTree>
    <p:extLst>
      <p:ext uri="{BB962C8B-B14F-4D97-AF65-F5344CB8AC3E}">
        <p14:creationId xmlns:p14="http://schemas.microsoft.com/office/powerpoint/2010/main" val="2607998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BE08B58-9612-4A8F-A1C0-887C317BFAA4}" type="slidenum">
              <a:rPr lang="it-IT" smtClean="0"/>
              <a:pPr/>
              <a:t>2</a:t>
            </a:fld>
            <a:endParaRPr lang="it-IT"/>
          </a:p>
        </p:txBody>
      </p:sp>
      <p:sp>
        <p:nvSpPr>
          <p:cNvPr id="8196" name="Rectangle 3"/>
          <p:cNvSpPr>
            <a:spLocks noChangeArrowheads="1"/>
          </p:cNvSpPr>
          <p:nvPr/>
        </p:nvSpPr>
        <p:spPr bwMode="auto">
          <a:xfrm>
            <a:off x="2303879" y="371004"/>
            <a:ext cx="780066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it-IT" sz="4000" b="1" dirty="0" smtClean="0"/>
              <a:t>INDUSTRIA PRODUZIONE - SETTORI</a:t>
            </a:r>
            <a:endParaRPr lang="it-IT" sz="4000" b="1" dirty="0"/>
          </a:p>
        </p:txBody>
      </p:sp>
      <p:graphicFrame>
        <p:nvGraphicFramePr>
          <p:cNvPr id="144474" name="Group 9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950736"/>
              </p:ext>
            </p:extLst>
          </p:nvPr>
        </p:nvGraphicFramePr>
        <p:xfrm>
          <a:off x="2398765" y="961583"/>
          <a:ext cx="7591607" cy="5854328"/>
        </p:xfrm>
        <a:graphic>
          <a:graphicData uri="http://schemas.openxmlformats.org/drawingml/2006/table">
            <a:tbl>
              <a:tblPr/>
              <a:tblGrid>
                <a:gridCol w="16672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48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624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Tendenziale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1° trim.2021</a:t>
                      </a:r>
                      <a:endParaRPr kumimoji="0" lang="it-IT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Var</a:t>
                      </a:r>
                      <a:r>
                        <a:rPr kumimoji="0" lang="it-I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. 1° trim.2021 rispetto a pre-crisi (media 2019)</a:t>
                      </a:r>
                      <a:endParaRPr kumimoji="0" lang="it-IT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Abbigliamento</a:t>
                      </a:r>
                      <a:endParaRPr kumimoji="0" lang="it-IT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0" i="0" u="none" strike="noStrike" dirty="0">
                          <a:solidFill>
                            <a:srgbClr val="9C0006"/>
                          </a:solidFill>
                          <a:effectLst/>
                          <a:latin typeface="Calibri" panose="020F0502020204030204" pitchFamily="34" charset="0"/>
                        </a:rPr>
                        <a:t>-15,4</a:t>
                      </a:r>
                    </a:p>
                  </a:txBody>
                  <a:tcPr marL="9525" marR="9525" marT="9525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0" i="0" u="none" strike="noStrike">
                          <a:solidFill>
                            <a:srgbClr val="9C0006"/>
                          </a:solidFill>
                          <a:effectLst/>
                          <a:latin typeface="Calibri" panose="020F0502020204030204" pitchFamily="34" charset="0"/>
                        </a:rPr>
                        <a:t>-21,6</a:t>
                      </a:r>
                    </a:p>
                  </a:txBody>
                  <a:tcPr marL="9525" marR="9525" marT="9525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1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Alimentari</a:t>
                      </a:r>
                      <a:endParaRPr kumimoji="0" lang="it-IT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0" i="0" u="none" strike="noStrike" dirty="0">
                          <a:solidFill>
                            <a:srgbClr val="9C0006"/>
                          </a:solidFill>
                          <a:effectLst/>
                          <a:latin typeface="Calibri" panose="020F0502020204030204" pitchFamily="34" charset="0"/>
                        </a:rPr>
                        <a:t>-3,3</a:t>
                      </a:r>
                    </a:p>
                  </a:txBody>
                  <a:tcPr marL="9525" marR="9525" marT="9525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0" i="0" u="none" strike="noStrike" dirty="0">
                          <a:solidFill>
                            <a:srgbClr val="9C0006"/>
                          </a:solidFill>
                          <a:effectLst/>
                          <a:latin typeface="Calibri" panose="020F0502020204030204" pitchFamily="34" charset="0"/>
                        </a:rPr>
                        <a:t>-8,2</a:t>
                      </a:r>
                    </a:p>
                  </a:txBody>
                  <a:tcPr marL="9525" marR="9525" marT="9525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1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Carta-stampa</a:t>
                      </a:r>
                      <a:endParaRPr kumimoji="0" lang="it-IT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+0,1</a:t>
                      </a:r>
                      <a:endParaRPr lang="it-IT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0" i="0" u="none" strike="noStrike" dirty="0">
                          <a:solidFill>
                            <a:srgbClr val="9C0006"/>
                          </a:solidFill>
                          <a:effectLst/>
                          <a:latin typeface="Calibri" panose="020F0502020204030204" pitchFamily="34" charset="0"/>
                        </a:rPr>
                        <a:t>-10,6</a:t>
                      </a:r>
                    </a:p>
                  </a:txBody>
                  <a:tcPr marL="9525" marR="9525" marT="9525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1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Chimica</a:t>
                      </a:r>
                      <a:endParaRPr kumimoji="0" lang="it-IT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+6,6</a:t>
                      </a:r>
                      <a:endParaRPr lang="it-IT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+17,5</a:t>
                      </a:r>
                      <a:endParaRPr lang="it-IT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5359164"/>
                  </a:ext>
                </a:extLst>
              </a:tr>
              <a:tr h="401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Gomma-plastica</a:t>
                      </a:r>
                      <a:endParaRPr kumimoji="0" lang="it-IT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+9,4</a:t>
                      </a:r>
                      <a:endParaRPr lang="it-IT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+4,7</a:t>
                      </a:r>
                      <a:endParaRPr lang="it-IT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496070"/>
                  </a:ext>
                </a:extLst>
              </a:tr>
              <a:tr h="401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Legno-mobilio</a:t>
                      </a:r>
                      <a:endParaRPr kumimoji="0" lang="it-IT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+13,6</a:t>
                      </a:r>
                      <a:endParaRPr lang="it-IT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0" i="0" u="none" strike="noStrike">
                          <a:solidFill>
                            <a:srgbClr val="9C0006"/>
                          </a:solidFill>
                          <a:effectLst/>
                          <a:latin typeface="Calibri" panose="020F0502020204030204" pitchFamily="34" charset="0"/>
                        </a:rPr>
                        <a:t>-12,2</a:t>
                      </a:r>
                    </a:p>
                  </a:txBody>
                  <a:tcPr marL="9525" marR="9525" marT="9525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3461211"/>
                  </a:ext>
                </a:extLst>
              </a:tr>
              <a:tr h="401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Meccanica</a:t>
                      </a:r>
                      <a:endParaRPr kumimoji="0" lang="it-IT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+12,3</a:t>
                      </a:r>
                      <a:endParaRPr lang="it-IT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0" i="0" u="none" strike="noStrike">
                          <a:solidFill>
                            <a:srgbClr val="9C0006"/>
                          </a:solidFill>
                          <a:effectLst/>
                          <a:latin typeface="Calibri" panose="020F0502020204030204" pitchFamily="34" charset="0"/>
                        </a:rPr>
                        <a:t>-2,4</a:t>
                      </a:r>
                    </a:p>
                  </a:txBody>
                  <a:tcPr marL="9525" marR="9525" marT="9525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2248968"/>
                  </a:ext>
                </a:extLst>
              </a:tr>
              <a:tr h="401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Mezzi di trasporto</a:t>
                      </a:r>
                      <a:endParaRPr kumimoji="0" lang="it-IT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+19,6</a:t>
                      </a:r>
                      <a:endParaRPr lang="it-IT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+16,2</a:t>
                      </a:r>
                      <a:endParaRPr lang="it-IT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4785395"/>
                  </a:ext>
                </a:extLst>
              </a:tr>
              <a:tr h="401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Minerali non </a:t>
                      </a:r>
                      <a:r>
                        <a:rPr kumimoji="0" lang="it-IT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met</a:t>
                      </a: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.</a:t>
                      </a:r>
                      <a:endParaRPr kumimoji="0" lang="it-IT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+17,0</a:t>
                      </a:r>
                      <a:endParaRPr lang="it-IT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0" i="0" u="none" strike="noStrike">
                          <a:solidFill>
                            <a:srgbClr val="9C0006"/>
                          </a:solidFill>
                          <a:effectLst/>
                          <a:latin typeface="Calibri" panose="020F0502020204030204" pitchFamily="34" charset="0"/>
                        </a:rPr>
                        <a:t>-19,2</a:t>
                      </a:r>
                    </a:p>
                  </a:txBody>
                  <a:tcPr marL="9525" marR="9525" marT="9525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9115661"/>
                  </a:ext>
                </a:extLst>
              </a:tr>
              <a:tr h="401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Pelli-calzature</a:t>
                      </a:r>
                      <a:endParaRPr kumimoji="0" lang="it-IT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+3,8</a:t>
                      </a:r>
                      <a:endParaRPr lang="it-IT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0" i="0" u="none" strike="noStrike">
                          <a:solidFill>
                            <a:srgbClr val="9C0006"/>
                          </a:solidFill>
                          <a:effectLst/>
                          <a:latin typeface="Calibri" panose="020F0502020204030204" pitchFamily="34" charset="0"/>
                        </a:rPr>
                        <a:t>-23,1</a:t>
                      </a:r>
                    </a:p>
                  </a:txBody>
                  <a:tcPr marL="9525" marR="9525" marT="9525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6708976"/>
                  </a:ext>
                </a:extLst>
              </a:tr>
              <a:tr h="401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Siderurgia</a:t>
                      </a:r>
                      <a:endParaRPr kumimoji="0" lang="it-IT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+19,4</a:t>
                      </a:r>
                      <a:endParaRPr lang="it-IT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0" i="0" u="none" strike="noStrike">
                          <a:solidFill>
                            <a:srgbClr val="9C0006"/>
                          </a:solidFill>
                          <a:effectLst/>
                          <a:latin typeface="Calibri" panose="020F0502020204030204" pitchFamily="34" charset="0"/>
                        </a:rPr>
                        <a:t>-4,9</a:t>
                      </a:r>
                    </a:p>
                  </a:txBody>
                  <a:tcPr marL="9525" marR="9525" marT="9525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6078262"/>
                  </a:ext>
                </a:extLst>
              </a:tr>
              <a:tr h="401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Tessile</a:t>
                      </a:r>
                      <a:endParaRPr kumimoji="0" lang="it-IT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0" i="0" u="none" strike="noStrike" dirty="0">
                          <a:solidFill>
                            <a:srgbClr val="9C0006"/>
                          </a:solidFill>
                          <a:effectLst/>
                          <a:latin typeface="Calibri" panose="020F0502020204030204" pitchFamily="34" charset="0"/>
                        </a:rPr>
                        <a:t>-6,1</a:t>
                      </a:r>
                    </a:p>
                  </a:txBody>
                  <a:tcPr marL="9525" marR="9525" marT="9525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0" i="0" u="none" strike="noStrike">
                          <a:solidFill>
                            <a:srgbClr val="9C0006"/>
                          </a:solidFill>
                          <a:effectLst/>
                          <a:latin typeface="Calibri" panose="020F0502020204030204" pitchFamily="34" charset="0"/>
                        </a:rPr>
                        <a:t>-19,7</a:t>
                      </a:r>
                    </a:p>
                  </a:txBody>
                  <a:tcPr marL="9525" marR="9525" marT="9525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1499199"/>
                  </a:ext>
                </a:extLst>
              </a:tr>
              <a:tr h="401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Varie</a:t>
                      </a:r>
                      <a:endParaRPr kumimoji="0" lang="it-IT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+1,3</a:t>
                      </a:r>
                      <a:endParaRPr lang="it-IT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0" i="0" u="none" strike="noStrike" dirty="0">
                          <a:solidFill>
                            <a:srgbClr val="9C0006"/>
                          </a:solidFill>
                          <a:effectLst/>
                          <a:latin typeface="Calibri" panose="020F0502020204030204" pitchFamily="34" charset="0"/>
                        </a:rPr>
                        <a:t>-6,5</a:t>
                      </a:r>
                    </a:p>
                  </a:txBody>
                  <a:tcPr marL="9525" marR="9525" marT="9525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1323531"/>
                  </a:ext>
                </a:extLst>
              </a:tr>
            </a:tbl>
          </a:graphicData>
        </a:graphic>
      </p:graphicFrame>
      <p:pic>
        <p:nvPicPr>
          <p:cNvPr id="6" name="Immagin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82200" y="44005"/>
            <a:ext cx="1944000" cy="319515"/>
          </a:xfrm>
          <a:prstGeom prst="rect">
            <a:avLst/>
          </a:prstGeom>
        </p:spPr>
      </p:pic>
      <p:sp>
        <p:nvSpPr>
          <p:cNvPr id="7" name="Rettangolo 6"/>
          <p:cNvSpPr>
            <a:spLocks noChangeAspect="1"/>
          </p:cNvSpPr>
          <p:nvPr/>
        </p:nvSpPr>
        <p:spPr>
          <a:xfrm>
            <a:off x="35387" y="19097"/>
            <a:ext cx="4320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it-IT" sz="900" b="1" dirty="0" err="1">
                <a:solidFill>
                  <a:srgbClr val="9B4B58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unioncamere</a:t>
            </a:r>
            <a:r>
              <a:rPr lang="it-IT" sz="900" b="1" dirty="0" err="1">
                <a:solidFill>
                  <a:srgbClr val="59595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lombardia</a:t>
            </a:r>
            <a:endParaRPr lang="it-IT" sz="9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900" dirty="0">
                <a:solidFill>
                  <a:srgbClr val="59595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Funzione Informazione Economica</a:t>
            </a:r>
            <a:endParaRPr lang="it-IT" sz="900" dirty="0"/>
          </a:p>
        </p:txBody>
      </p:sp>
      <p:sp>
        <p:nvSpPr>
          <p:cNvPr id="8" name="Rectangle 64"/>
          <p:cNvSpPr>
            <a:spLocks noChangeArrowheads="1"/>
          </p:cNvSpPr>
          <p:nvPr/>
        </p:nvSpPr>
        <p:spPr bwMode="auto">
          <a:xfrm>
            <a:off x="36847" y="6538912"/>
            <a:ext cx="215854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tabLst>
                <a:tab pos="3701958" algn="l"/>
              </a:tabLst>
            </a:pPr>
            <a:r>
              <a:rPr lang="it-IT" sz="1200" dirty="0"/>
              <a:t>Fonte: Unioncamere Lombardia</a:t>
            </a:r>
          </a:p>
        </p:txBody>
      </p:sp>
      <p:sp>
        <p:nvSpPr>
          <p:cNvPr id="9" name="Rectangle 13"/>
          <p:cNvSpPr>
            <a:spLocks noChangeArrowheads="1"/>
          </p:cNvSpPr>
          <p:nvPr/>
        </p:nvSpPr>
        <p:spPr bwMode="auto">
          <a:xfrm flipV="1">
            <a:off x="-9582" y="389419"/>
            <a:ext cx="12155574" cy="45719"/>
          </a:xfrm>
          <a:prstGeom prst="rect">
            <a:avLst/>
          </a:prstGeom>
          <a:gradFill rotWithShape="0">
            <a:gsLst>
              <a:gs pos="0">
                <a:srgbClr val="990000"/>
              </a:gs>
              <a:gs pos="100000">
                <a:srgbClr val="990000">
                  <a:gamma/>
                  <a:tint val="30196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it-IT" sz="1500"/>
          </a:p>
        </p:txBody>
      </p:sp>
    </p:spTree>
    <p:extLst>
      <p:ext uri="{BB962C8B-B14F-4D97-AF65-F5344CB8AC3E}">
        <p14:creationId xmlns:p14="http://schemas.microsoft.com/office/powerpoint/2010/main" val="4121763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BE08B58-9612-4A8F-A1C0-887C317BFAA4}" type="slidenum">
              <a:rPr lang="it-IT" smtClean="0"/>
              <a:pPr/>
              <a:t>3</a:t>
            </a:fld>
            <a:endParaRPr lang="it-IT"/>
          </a:p>
        </p:txBody>
      </p:sp>
      <p:sp>
        <p:nvSpPr>
          <p:cNvPr id="8196" name="Rectangle 3"/>
          <p:cNvSpPr>
            <a:spLocks noChangeArrowheads="1"/>
          </p:cNvSpPr>
          <p:nvPr/>
        </p:nvSpPr>
        <p:spPr bwMode="auto">
          <a:xfrm>
            <a:off x="1936860" y="384504"/>
            <a:ext cx="7467365" cy="1969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it-IT" sz="4000" b="1" dirty="0" smtClean="0"/>
              <a:t>ARTIGIANATO </a:t>
            </a:r>
          </a:p>
          <a:p>
            <a:r>
              <a:rPr lang="it-IT" sz="2800" b="1" dirty="0" smtClean="0"/>
              <a:t>Sintesi </a:t>
            </a:r>
            <a:r>
              <a:rPr lang="it-IT" sz="2800" b="1" dirty="0"/>
              <a:t>dei risultati </a:t>
            </a:r>
            <a:r>
              <a:rPr lang="it-IT" sz="2800" b="1" dirty="0" smtClean="0"/>
              <a:t>1° </a:t>
            </a:r>
            <a:r>
              <a:rPr lang="it-IT" sz="2800" b="1" dirty="0"/>
              <a:t>trimestre </a:t>
            </a:r>
            <a:r>
              <a:rPr lang="it-IT" sz="2800" b="1" dirty="0" smtClean="0"/>
              <a:t>2021 </a:t>
            </a:r>
            <a:r>
              <a:rPr lang="it-IT" sz="2800" b="1" dirty="0"/>
              <a:t>- Lombardia</a:t>
            </a:r>
          </a:p>
          <a:p>
            <a:r>
              <a:rPr lang="it-IT" b="1" dirty="0">
                <a:solidFill>
                  <a:srgbClr val="A50021"/>
                </a:solidFill>
              </a:rPr>
              <a:t>Variazioni % congiunturali </a:t>
            </a:r>
            <a:r>
              <a:rPr lang="it-IT" b="1" dirty="0" smtClean="0">
                <a:solidFill>
                  <a:srgbClr val="A50021"/>
                </a:solidFill>
              </a:rPr>
              <a:t>(trimestre precedente)</a:t>
            </a:r>
          </a:p>
          <a:p>
            <a:r>
              <a:rPr lang="it-IT" b="1" dirty="0" smtClean="0">
                <a:solidFill>
                  <a:srgbClr val="A50021"/>
                </a:solidFill>
              </a:rPr>
              <a:t>Variazioni % tendenziali (stesso trimestre 2020)</a:t>
            </a:r>
          </a:p>
          <a:p>
            <a:r>
              <a:rPr lang="it-IT" b="1" dirty="0">
                <a:solidFill>
                  <a:srgbClr val="A50021"/>
                </a:solidFill>
              </a:rPr>
              <a:t>Variazioni % 1° trimestre 2021 </a:t>
            </a:r>
            <a:r>
              <a:rPr lang="it-IT" b="1" dirty="0" smtClean="0">
                <a:solidFill>
                  <a:srgbClr val="A50021"/>
                </a:solidFill>
              </a:rPr>
              <a:t>sul livello medio annuo 2019 </a:t>
            </a:r>
            <a:r>
              <a:rPr lang="it-IT" b="1" dirty="0">
                <a:solidFill>
                  <a:srgbClr val="A50021"/>
                </a:solidFill>
              </a:rPr>
              <a:t>(pre-crisi)</a:t>
            </a:r>
            <a:endParaRPr lang="it-IT" b="1" dirty="0"/>
          </a:p>
        </p:txBody>
      </p:sp>
      <p:graphicFrame>
        <p:nvGraphicFramePr>
          <p:cNvPr id="144474" name="Group 9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7270817"/>
              </p:ext>
            </p:extLst>
          </p:nvPr>
        </p:nvGraphicFramePr>
        <p:xfrm>
          <a:off x="453434" y="2496219"/>
          <a:ext cx="10900366" cy="3170348"/>
        </p:xfrm>
        <a:graphic>
          <a:graphicData uri="http://schemas.openxmlformats.org/drawingml/2006/table">
            <a:tbl>
              <a:tblPr/>
              <a:tblGrid>
                <a:gridCol w="25691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06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581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524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180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Congiunturale</a:t>
                      </a:r>
                      <a:endParaRPr kumimoji="0" lang="it-IT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Tendenziale</a:t>
                      </a:r>
                      <a:endParaRPr kumimoji="0" lang="it-IT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Var</a:t>
                      </a:r>
                      <a:r>
                        <a:rPr kumimoji="0" lang="it-IT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. rispetto a </a:t>
                      </a:r>
                      <a:br>
                        <a:rPr kumimoji="0" lang="it-IT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</a:br>
                      <a:r>
                        <a:rPr kumimoji="0" lang="it-IT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pre-crisi (media 2019)</a:t>
                      </a:r>
                      <a:endParaRPr kumimoji="0" lang="it-IT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68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Produzione</a:t>
                      </a:r>
                    </a:p>
                  </a:txBody>
                  <a:tcPr horzOverflow="overflow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715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159000" algn="l"/>
                        </a:tabLst>
                        <a:defRPr/>
                      </a:pPr>
                      <a:r>
                        <a:rPr kumimoji="0" lang="it-IT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-2,2</a:t>
                      </a:r>
                    </a:p>
                  </a:txBody>
                  <a:tcPr marL="68400" marR="828000" marT="0" marB="0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715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159000" algn="l"/>
                        </a:tabLst>
                        <a:defRPr/>
                      </a:pPr>
                      <a:r>
                        <a:rPr kumimoji="0" lang="it-IT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Times New Roman" pitchFamily="18" charset="0"/>
                        </a:rPr>
                        <a:t>+5,5</a:t>
                      </a:r>
                    </a:p>
                  </a:txBody>
                  <a:tcPr marL="68400" marR="828000" marT="0" marB="0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715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159000" algn="l"/>
                        </a:tabLst>
                        <a:defRPr/>
                      </a:pPr>
                      <a:r>
                        <a:rPr kumimoji="0" lang="it-IT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-11,3</a:t>
                      </a:r>
                      <a:endParaRPr kumimoji="0" lang="it-IT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400" marR="828000" marT="0" marB="0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68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Ordini interni</a:t>
                      </a:r>
                    </a:p>
                  </a:txBody>
                  <a:tcPr horzOverflow="overflow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-4,7</a:t>
                      </a:r>
                      <a:endParaRPr kumimoji="0" lang="it-IT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400" marR="828000" marT="0" marB="0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715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159000" algn="l"/>
                        </a:tabLst>
                        <a:defRPr/>
                      </a:pPr>
                      <a:r>
                        <a:rPr kumimoji="0" lang="it-IT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Times New Roman" pitchFamily="18" charset="0"/>
                        </a:rPr>
                        <a:t>+3,1</a:t>
                      </a:r>
                      <a:endParaRPr kumimoji="0" lang="it-IT" sz="2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400" marR="828000" marT="0" marB="0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-11,6</a:t>
                      </a:r>
                      <a:endParaRPr kumimoji="0" lang="it-IT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400" marR="828000" marT="0" marB="0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68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Ordini esteri</a:t>
                      </a:r>
                    </a:p>
                  </a:txBody>
                  <a:tcPr horzOverflow="overflow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-0,3</a:t>
                      </a:r>
                      <a:endParaRPr kumimoji="0" lang="it-IT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400" marR="828000" marT="0" marB="0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+1,1</a:t>
                      </a:r>
                      <a:endParaRPr kumimoji="0" lang="it-IT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400" marR="828000" marT="0" marB="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-9,8</a:t>
                      </a:r>
                      <a:endParaRPr kumimoji="0" lang="it-IT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400" marR="828000" marT="0" marB="0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68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Fatturato totale</a:t>
                      </a:r>
                    </a:p>
                  </a:txBody>
                  <a:tcPr horzOverflow="overflow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-1,5</a:t>
                      </a:r>
                      <a:endParaRPr kumimoji="0" lang="it-IT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400" marR="828000" marT="0" marB="0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+6,8</a:t>
                      </a:r>
                      <a:endParaRPr kumimoji="0" lang="it-IT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400" marR="828000" marT="0" marB="0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-7,3</a:t>
                      </a:r>
                      <a:endParaRPr kumimoji="0" lang="it-IT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400" marR="828000" marT="0" marB="0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5359164"/>
                  </a:ext>
                </a:extLst>
              </a:tr>
            </a:tbl>
          </a:graphicData>
        </a:graphic>
      </p:graphicFrame>
      <p:sp>
        <p:nvSpPr>
          <p:cNvPr id="8232" name="Rectangle 64"/>
          <p:cNvSpPr>
            <a:spLocks noChangeArrowheads="1"/>
          </p:cNvSpPr>
          <p:nvPr/>
        </p:nvSpPr>
        <p:spPr bwMode="auto">
          <a:xfrm>
            <a:off x="36847" y="6538912"/>
            <a:ext cx="215854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tabLst>
                <a:tab pos="3701958" algn="l"/>
              </a:tabLst>
            </a:pPr>
            <a:r>
              <a:rPr lang="it-IT" sz="1200" dirty="0"/>
              <a:t>Fonte: Unioncamere Lombardia</a:t>
            </a:r>
          </a:p>
        </p:txBody>
      </p:sp>
      <p:graphicFrame>
        <p:nvGraphicFramePr>
          <p:cNvPr id="6" name="Tabel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0427521"/>
              </p:ext>
            </p:extLst>
          </p:nvPr>
        </p:nvGraphicFramePr>
        <p:xfrm>
          <a:off x="5084940" y="5825290"/>
          <a:ext cx="6268860" cy="531060"/>
        </p:xfrm>
        <a:graphic>
          <a:graphicData uri="http://schemas.openxmlformats.org/drawingml/2006/table">
            <a:tbl>
              <a:tblPr/>
              <a:tblGrid>
                <a:gridCol w="40889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798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10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Quota fatturato estero</a:t>
                      </a:r>
                    </a:p>
                  </a:txBody>
                  <a:tcPr anchor="ctr" horzOverflow="overflow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6,5%</a:t>
                      </a:r>
                      <a:endParaRPr kumimoji="0" lang="it-IT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900000" marT="0" marB="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8" name="Immagin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82200" y="44005"/>
            <a:ext cx="1944000" cy="319515"/>
          </a:xfrm>
          <a:prstGeom prst="rect">
            <a:avLst/>
          </a:prstGeom>
        </p:spPr>
      </p:pic>
      <p:sp>
        <p:nvSpPr>
          <p:cNvPr id="9" name="Rettangolo 8"/>
          <p:cNvSpPr>
            <a:spLocks noChangeAspect="1"/>
          </p:cNvSpPr>
          <p:nvPr/>
        </p:nvSpPr>
        <p:spPr>
          <a:xfrm>
            <a:off x="35387" y="19097"/>
            <a:ext cx="4320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it-IT" sz="900" b="1" dirty="0" err="1">
                <a:solidFill>
                  <a:srgbClr val="9B4B58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unioncamere</a:t>
            </a:r>
            <a:r>
              <a:rPr lang="it-IT" sz="900" b="1" dirty="0" err="1">
                <a:solidFill>
                  <a:srgbClr val="59595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lombardia</a:t>
            </a:r>
            <a:endParaRPr lang="it-IT" sz="9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900" dirty="0">
                <a:solidFill>
                  <a:srgbClr val="59595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Funzione Informazione Economica</a:t>
            </a:r>
            <a:endParaRPr lang="it-IT" sz="900" dirty="0"/>
          </a:p>
        </p:txBody>
      </p:sp>
      <p:sp>
        <p:nvSpPr>
          <p:cNvPr id="10" name="Rectangle 13"/>
          <p:cNvSpPr>
            <a:spLocks noChangeArrowheads="1"/>
          </p:cNvSpPr>
          <p:nvPr/>
        </p:nvSpPr>
        <p:spPr bwMode="auto">
          <a:xfrm flipV="1">
            <a:off x="-9582" y="389419"/>
            <a:ext cx="12155574" cy="45719"/>
          </a:xfrm>
          <a:prstGeom prst="rect">
            <a:avLst/>
          </a:prstGeom>
          <a:gradFill rotWithShape="0">
            <a:gsLst>
              <a:gs pos="0">
                <a:srgbClr val="990000"/>
              </a:gs>
              <a:gs pos="100000">
                <a:srgbClr val="990000">
                  <a:gamma/>
                  <a:tint val="30196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it-IT" sz="1500"/>
          </a:p>
        </p:txBody>
      </p:sp>
    </p:spTree>
    <p:extLst>
      <p:ext uri="{BB962C8B-B14F-4D97-AF65-F5344CB8AC3E}">
        <p14:creationId xmlns:p14="http://schemas.microsoft.com/office/powerpoint/2010/main" val="4121763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BE08B58-9612-4A8F-A1C0-887C317BFAA4}" type="slidenum">
              <a:rPr lang="it-IT" smtClean="0"/>
              <a:pPr/>
              <a:t>4</a:t>
            </a:fld>
            <a:endParaRPr lang="it-IT"/>
          </a:p>
        </p:txBody>
      </p:sp>
      <p:sp>
        <p:nvSpPr>
          <p:cNvPr id="8196" name="Rectangle 3"/>
          <p:cNvSpPr>
            <a:spLocks noChangeArrowheads="1"/>
          </p:cNvSpPr>
          <p:nvPr/>
        </p:nvSpPr>
        <p:spPr bwMode="auto">
          <a:xfrm>
            <a:off x="2140985" y="649179"/>
            <a:ext cx="8280601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it-IT" sz="4000" b="1" dirty="0" smtClean="0"/>
              <a:t>ARTIGIANATO PRODUZIONE - SETTORI</a:t>
            </a:r>
            <a:endParaRPr lang="it-IT" sz="4000" b="1" dirty="0"/>
          </a:p>
        </p:txBody>
      </p:sp>
      <p:graphicFrame>
        <p:nvGraphicFramePr>
          <p:cNvPr id="144474" name="Group 9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5430319"/>
              </p:ext>
            </p:extLst>
          </p:nvPr>
        </p:nvGraphicFramePr>
        <p:xfrm>
          <a:off x="2485483" y="1365810"/>
          <a:ext cx="7591607" cy="5052136"/>
        </p:xfrm>
        <a:graphic>
          <a:graphicData uri="http://schemas.openxmlformats.org/drawingml/2006/table">
            <a:tbl>
              <a:tblPr/>
              <a:tblGrid>
                <a:gridCol w="16672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48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624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Tendenziale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1° trim.2021</a:t>
                      </a:r>
                      <a:endParaRPr kumimoji="0" lang="it-IT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Var</a:t>
                      </a:r>
                      <a:r>
                        <a:rPr kumimoji="0" lang="it-I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. 1° trim.2021 rispetto a pre-crisi (media 2019)</a:t>
                      </a:r>
                      <a:endParaRPr kumimoji="0" lang="it-IT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Abbigliamento</a:t>
                      </a:r>
                      <a:endParaRPr kumimoji="0" lang="it-IT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0" i="0" u="none" strike="noStrike" dirty="0">
                          <a:solidFill>
                            <a:srgbClr val="9C0006"/>
                          </a:solidFill>
                          <a:effectLst/>
                          <a:latin typeface="Calibri" panose="020F0502020204030204" pitchFamily="34" charset="0"/>
                        </a:rPr>
                        <a:t>-4,8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0" i="0" u="none" strike="noStrike" dirty="0">
                          <a:solidFill>
                            <a:srgbClr val="9C0006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it-IT" sz="2400" b="0" i="0" u="none" strike="noStrike" dirty="0" smtClean="0">
                          <a:solidFill>
                            <a:srgbClr val="9C0006"/>
                          </a:solidFill>
                          <a:effectLst/>
                          <a:latin typeface="Calibri" panose="020F0502020204030204" pitchFamily="34" charset="0"/>
                        </a:rPr>
                        <a:t>27,4</a:t>
                      </a:r>
                      <a:endParaRPr lang="it-IT" sz="2400" b="0" i="0" u="none" strike="noStrike" dirty="0">
                        <a:solidFill>
                          <a:srgbClr val="9C000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1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Alimentari</a:t>
                      </a:r>
                      <a:endParaRPr kumimoji="0" lang="it-IT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0" i="0" u="none" strike="noStrike" dirty="0">
                          <a:solidFill>
                            <a:srgbClr val="9C0006"/>
                          </a:solidFill>
                          <a:effectLst/>
                          <a:latin typeface="Calibri" panose="020F0502020204030204" pitchFamily="34" charset="0"/>
                        </a:rPr>
                        <a:t>-2,0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0" i="0" u="none" strike="noStrike" dirty="0">
                          <a:solidFill>
                            <a:srgbClr val="9C0006"/>
                          </a:solidFill>
                          <a:effectLst/>
                          <a:latin typeface="Calibri" panose="020F0502020204030204" pitchFamily="34" charset="0"/>
                        </a:rPr>
                        <a:t>-14,5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1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Carta-stampa</a:t>
                      </a:r>
                      <a:endParaRPr kumimoji="0" lang="it-IT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0" i="0" u="none" strike="noStrike" dirty="0">
                          <a:solidFill>
                            <a:srgbClr val="9C0006"/>
                          </a:solidFill>
                          <a:effectLst/>
                          <a:latin typeface="Calibri" panose="020F0502020204030204" pitchFamily="34" charset="0"/>
                        </a:rPr>
                        <a:t>-1,2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0" i="0" u="none" strike="noStrike" dirty="0">
                          <a:solidFill>
                            <a:srgbClr val="9C0006"/>
                          </a:solidFill>
                          <a:effectLst/>
                          <a:latin typeface="Calibri" panose="020F0502020204030204" pitchFamily="34" charset="0"/>
                        </a:rPr>
                        <a:t>-15,6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1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Gomma-plastica</a:t>
                      </a:r>
                      <a:endParaRPr kumimoji="0" lang="it-IT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+11,5</a:t>
                      </a:r>
                      <a:endParaRPr lang="it-IT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0" i="0" u="none" strike="noStrike" dirty="0">
                          <a:solidFill>
                            <a:srgbClr val="9C0006"/>
                          </a:solidFill>
                          <a:effectLst/>
                          <a:latin typeface="Calibri" panose="020F0502020204030204" pitchFamily="34" charset="0"/>
                        </a:rPr>
                        <a:t>-2,0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496070"/>
                  </a:ext>
                </a:extLst>
              </a:tr>
              <a:tr h="401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Legno-mobilio</a:t>
                      </a:r>
                      <a:endParaRPr kumimoji="0" lang="it-IT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+9,4</a:t>
                      </a:r>
                      <a:endParaRPr lang="it-IT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0" i="0" u="none" strike="noStrike" dirty="0">
                          <a:solidFill>
                            <a:srgbClr val="9C0006"/>
                          </a:solidFill>
                          <a:effectLst/>
                          <a:latin typeface="Calibri" panose="020F0502020204030204" pitchFamily="34" charset="0"/>
                        </a:rPr>
                        <a:t>-16,6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3461211"/>
                  </a:ext>
                </a:extLst>
              </a:tr>
              <a:tr h="401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Meccanica</a:t>
                      </a:r>
                      <a:endParaRPr kumimoji="0" lang="it-IT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+9,2</a:t>
                      </a:r>
                      <a:endParaRPr lang="it-IT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0" i="0" u="none" strike="noStrike" dirty="0">
                          <a:solidFill>
                            <a:srgbClr val="9C0006"/>
                          </a:solidFill>
                          <a:effectLst/>
                          <a:latin typeface="Calibri" panose="020F0502020204030204" pitchFamily="34" charset="0"/>
                        </a:rPr>
                        <a:t>-3,9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2248968"/>
                  </a:ext>
                </a:extLst>
              </a:tr>
              <a:tr h="401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Minerali non </a:t>
                      </a:r>
                      <a:r>
                        <a:rPr kumimoji="0" lang="it-IT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met</a:t>
                      </a: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.</a:t>
                      </a:r>
                      <a:endParaRPr kumimoji="0" lang="it-IT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+12,5</a:t>
                      </a:r>
                      <a:endParaRPr lang="it-IT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0" i="0" u="none" strike="noStrike" dirty="0">
                          <a:solidFill>
                            <a:srgbClr val="9C0006"/>
                          </a:solidFill>
                          <a:effectLst/>
                          <a:latin typeface="Calibri" panose="020F0502020204030204" pitchFamily="34" charset="0"/>
                        </a:rPr>
                        <a:t>-30,3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9115661"/>
                  </a:ext>
                </a:extLst>
              </a:tr>
              <a:tr h="401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Pelli-calzature</a:t>
                      </a:r>
                      <a:endParaRPr kumimoji="0" lang="it-IT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0" i="0" u="none" strike="noStrike" dirty="0">
                          <a:solidFill>
                            <a:srgbClr val="9C0006"/>
                          </a:solidFill>
                          <a:effectLst/>
                          <a:latin typeface="Calibri" panose="020F0502020204030204" pitchFamily="34" charset="0"/>
                        </a:rPr>
                        <a:t>-19,5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0" i="0" u="none" strike="noStrike" dirty="0">
                          <a:solidFill>
                            <a:srgbClr val="9C0006"/>
                          </a:solidFill>
                          <a:effectLst/>
                          <a:latin typeface="Calibri" panose="020F0502020204030204" pitchFamily="34" charset="0"/>
                        </a:rPr>
                        <a:t>-37,4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6708976"/>
                  </a:ext>
                </a:extLst>
              </a:tr>
              <a:tr h="401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Siderurgia</a:t>
                      </a:r>
                      <a:endParaRPr kumimoji="0" lang="it-IT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+23,7</a:t>
                      </a:r>
                      <a:endParaRPr lang="it-IT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0" i="0" u="none" strike="noStrike" dirty="0">
                          <a:solidFill>
                            <a:srgbClr val="9C0006"/>
                          </a:solidFill>
                          <a:effectLst/>
                          <a:latin typeface="Calibri" panose="020F0502020204030204" pitchFamily="34" charset="0"/>
                        </a:rPr>
                        <a:t>-5,8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6078262"/>
                  </a:ext>
                </a:extLst>
              </a:tr>
              <a:tr h="401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Tessile</a:t>
                      </a:r>
                      <a:endParaRPr kumimoji="0" lang="it-IT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0" i="0" u="none" strike="noStrike" dirty="0">
                          <a:solidFill>
                            <a:srgbClr val="9C0006"/>
                          </a:solidFill>
                          <a:effectLst/>
                          <a:latin typeface="Calibri" panose="020F0502020204030204" pitchFamily="34" charset="0"/>
                        </a:rPr>
                        <a:t>-2,2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0" i="0" u="none" strike="noStrike" dirty="0">
                          <a:solidFill>
                            <a:srgbClr val="9C0006"/>
                          </a:solidFill>
                          <a:effectLst/>
                          <a:latin typeface="Calibri" panose="020F0502020204030204" pitchFamily="34" charset="0"/>
                        </a:rPr>
                        <a:t>-25,5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1499199"/>
                  </a:ext>
                </a:extLst>
              </a:tr>
              <a:tr h="401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Varie</a:t>
                      </a:r>
                      <a:endParaRPr kumimoji="0" lang="it-IT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+0,5</a:t>
                      </a:r>
                      <a:endParaRPr lang="it-IT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0" i="0" u="none" strike="noStrike" dirty="0">
                          <a:solidFill>
                            <a:srgbClr val="9C0006"/>
                          </a:solidFill>
                          <a:effectLst/>
                          <a:latin typeface="Calibri" panose="020F0502020204030204" pitchFamily="34" charset="0"/>
                        </a:rPr>
                        <a:t>-12,5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1323531"/>
                  </a:ext>
                </a:extLst>
              </a:tr>
            </a:tbl>
          </a:graphicData>
        </a:graphic>
      </p:graphicFrame>
      <p:pic>
        <p:nvPicPr>
          <p:cNvPr id="7" name="Immagin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82200" y="44005"/>
            <a:ext cx="1944000" cy="319515"/>
          </a:xfrm>
          <a:prstGeom prst="rect">
            <a:avLst/>
          </a:prstGeom>
        </p:spPr>
      </p:pic>
      <p:sp>
        <p:nvSpPr>
          <p:cNvPr id="8" name="Rettangolo 7"/>
          <p:cNvSpPr>
            <a:spLocks noChangeAspect="1"/>
          </p:cNvSpPr>
          <p:nvPr/>
        </p:nvSpPr>
        <p:spPr>
          <a:xfrm>
            <a:off x="35387" y="19097"/>
            <a:ext cx="4320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it-IT" sz="900" b="1" dirty="0" err="1">
                <a:solidFill>
                  <a:srgbClr val="9B4B58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unioncamere</a:t>
            </a:r>
            <a:r>
              <a:rPr lang="it-IT" sz="900" b="1" dirty="0" err="1">
                <a:solidFill>
                  <a:srgbClr val="59595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lombardia</a:t>
            </a:r>
            <a:endParaRPr lang="it-IT" sz="9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900" dirty="0">
                <a:solidFill>
                  <a:srgbClr val="59595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Funzione Informazione Economica</a:t>
            </a:r>
            <a:endParaRPr lang="it-IT" sz="900" dirty="0"/>
          </a:p>
        </p:txBody>
      </p:sp>
      <p:sp>
        <p:nvSpPr>
          <p:cNvPr id="9" name="Rectangle 64"/>
          <p:cNvSpPr>
            <a:spLocks noChangeArrowheads="1"/>
          </p:cNvSpPr>
          <p:nvPr/>
        </p:nvSpPr>
        <p:spPr bwMode="auto">
          <a:xfrm>
            <a:off x="36847" y="6538912"/>
            <a:ext cx="215854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tabLst>
                <a:tab pos="3701958" algn="l"/>
              </a:tabLst>
            </a:pPr>
            <a:r>
              <a:rPr lang="it-IT" sz="1200" dirty="0"/>
              <a:t>Fonte: Unioncamere Lombardia</a:t>
            </a:r>
          </a:p>
        </p:txBody>
      </p:sp>
      <p:sp>
        <p:nvSpPr>
          <p:cNvPr id="10" name="Rectangle 13"/>
          <p:cNvSpPr>
            <a:spLocks noChangeArrowheads="1"/>
          </p:cNvSpPr>
          <p:nvPr/>
        </p:nvSpPr>
        <p:spPr bwMode="auto">
          <a:xfrm flipV="1">
            <a:off x="-9582" y="389419"/>
            <a:ext cx="12155574" cy="45719"/>
          </a:xfrm>
          <a:prstGeom prst="rect">
            <a:avLst/>
          </a:prstGeom>
          <a:gradFill rotWithShape="0">
            <a:gsLst>
              <a:gs pos="0">
                <a:srgbClr val="990000"/>
              </a:gs>
              <a:gs pos="100000">
                <a:srgbClr val="990000">
                  <a:gamma/>
                  <a:tint val="30196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it-IT" sz="1500"/>
          </a:p>
        </p:txBody>
      </p:sp>
    </p:spTree>
    <p:extLst>
      <p:ext uri="{BB962C8B-B14F-4D97-AF65-F5344CB8AC3E}">
        <p14:creationId xmlns:p14="http://schemas.microsoft.com/office/powerpoint/2010/main" val="3121106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2900</TotalTime>
  <Words>378</Words>
  <Application>Microsoft Office PowerPoint</Application>
  <PresentationFormat>Widescreen</PresentationFormat>
  <Paragraphs>148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Lorenzo Mezzanzanica</dc:creator>
  <cp:lastModifiedBy>Lorenzo Mezzanzanica</cp:lastModifiedBy>
  <cp:revision>26</cp:revision>
  <cp:lastPrinted>2021-05-07T09:44:15Z</cp:lastPrinted>
  <dcterms:created xsi:type="dcterms:W3CDTF">2021-02-15T08:12:44Z</dcterms:created>
  <dcterms:modified xsi:type="dcterms:W3CDTF">2021-05-11T07:59:29Z</dcterms:modified>
</cp:coreProperties>
</file>